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1162" r:id="rId4"/>
    <p:sldId id="1147" r:id="rId5"/>
    <p:sldId id="991" r:id="rId6"/>
    <p:sldId id="1206" r:id="rId7"/>
    <p:sldId id="995" r:id="rId8"/>
    <p:sldId id="1016" r:id="rId9"/>
    <p:sldId id="1017" r:id="rId10"/>
    <p:sldId id="1018" r:id="rId11"/>
    <p:sldId id="1019" r:id="rId12"/>
    <p:sldId id="1027" r:id="rId13"/>
    <p:sldId id="1020" r:id="rId14"/>
    <p:sldId id="1021" r:id="rId15"/>
    <p:sldId id="1150" r:id="rId16"/>
    <p:sldId id="1163" r:id="rId17"/>
    <p:sldId id="1203" r:id="rId18"/>
    <p:sldId id="1170" r:id="rId19"/>
    <p:sldId id="1207" r:id="rId20"/>
    <p:sldId id="1205" r:id="rId21"/>
    <p:sldId id="1179" r:id="rId22"/>
    <p:sldId id="1198" r:id="rId23"/>
    <p:sldId id="1185" r:id="rId24"/>
    <p:sldId id="1186" r:id="rId25"/>
    <p:sldId id="316" r:id="rId26"/>
  </p:sldIdLst>
  <p:sldSz cx="9144000" cy="6858000" type="screen4x3"/>
  <p:notesSz cx="6810375" cy="9942513"/>
  <p:custDataLst>
    <p:tags r:id="rId29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4B8"/>
    <a:srgbClr val="CC0000"/>
    <a:srgbClr val="FF9933"/>
    <a:srgbClr val="B76C09"/>
    <a:srgbClr val="000066"/>
    <a:srgbClr val="FAD29C"/>
    <a:srgbClr val="FF33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0" autoAdjust="0"/>
    <p:restoredTop sz="94660"/>
  </p:normalViewPr>
  <p:slideViewPr>
    <p:cSldViewPr>
      <p:cViewPr varScale="1">
        <p:scale>
          <a:sx n="63" d="100"/>
          <a:sy n="63" d="100"/>
        </p:scale>
        <p:origin x="8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92" y="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48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92" y="944348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F49EBA6E-A2D2-4415-B197-2BCC64B452E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20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092" y="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3330"/>
            <a:ext cx="5448300" cy="44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48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092" y="944348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75869E0-4AFE-4210-AC14-30AA67CAD07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130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10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11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12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13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14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E2DB943-F5B5-4E49-ACDF-76858C675AC6}" type="slidenum">
              <a:rPr lang="nl-NL" altLang="en-US" sz="1200">
                <a:latin typeface="Verdana" pitchFamily="34" charset="0"/>
              </a:rPr>
              <a:pPr eaLnBrk="1" hangingPunct="1"/>
              <a:t>15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2" y="4721741"/>
            <a:ext cx="4993214" cy="44769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600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57638" y="9443661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6" tIns="45793" rIns="91586" bIns="45793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5C0331DB-CA87-446B-9A56-5E77CE61A98C}" type="slidenum">
              <a:rPr lang="nl-NL" altLang="en-US" sz="1200">
                <a:latin typeface="Verdana" pitchFamily="34" charset="0"/>
              </a:rPr>
              <a:pPr algn="r" eaLnBrk="1" hangingPunct="1"/>
              <a:t>16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7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706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17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7587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18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487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0368E90-CFEF-4B68-9CF1-2217FEEA99B6}" type="slidenum">
              <a:rPr lang="nl-NL" altLang="nl-NL" sz="1200">
                <a:latin typeface="Verdana" pitchFamily="34" charset="0"/>
              </a:rPr>
              <a:pPr eaLnBrk="1" hangingPunct="1"/>
              <a:t>19</a:t>
            </a:fld>
            <a:endParaRPr lang="nl-NL" altLang="nl-NL" sz="1200" dirty="0">
              <a:latin typeface="Verdana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2768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E2DB943-F5B5-4E49-ACDF-76858C675AC6}" type="slidenum">
              <a:rPr lang="nl-NL" altLang="en-US" sz="1200">
                <a:latin typeface="Verdana" pitchFamily="34" charset="0"/>
              </a:rPr>
              <a:pPr eaLnBrk="1" hangingPunct="1"/>
              <a:t>2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2" y="4721741"/>
            <a:ext cx="4993214" cy="44769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0368E90-CFEF-4B68-9CF1-2217FEEA99B6}" type="slidenum">
              <a:rPr lang="nl-NL" altLang="nl-NL" sz="1200">
                <a:latin typeface="Verdana" pitchFamily="34" charset="0"/>
              </a:rPr>
              <a:pPr eaLnBrk="1" hangingPunct="1"/>
              <a:t>20</a:t>
            </a:fld>
            <a:endParaRPr lang="nl-NL" altLang="nl-NL" sz="1200" dirty="0">
              <a:latin typeface="Verdana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09189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21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7007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22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733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0368E90-CFEF-4B68-9CF1-2217FEEA99B6}" type="slidenum">
              <a:rPr lang="nl-NL" altLang="nl-NL" sz="1200">
                <a:latin typeface="Verdana" pitchFamily="34" charset="0"/>
              </a:rPr>
              <a:pPr eaLnBrk="1" hangingPunct="1"/>
              <a:t>23</a:t>
            </a:fld>
            <a:endParaRPr lang="nl-NL" altLang="nl-NL" sz="1200" dirty="0">
              <a:latin typeface="Verdana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0368E90-CFEF-4B68-9CF1-2217FEEA99B6}" type="slidenum">
              <a:rPr lang="nl-NL" altLang="nl-NL" sz="1200">
                <a:latin typeface="Verdana" pitchFamily="34" charset="0"/>
              </a:rPr>
              <a:pPr eaLnBrk="1" hangingPunct="1"/>
              <a:t>24</a:t>
            </a:fld>
            <a:endParaRPr lang="nl-NL" altLang="nl-NL" sz="1200" dirty="0">
              <a:latin typeface="Verdana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078652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9C61B40C-156E-4CE6-979C-7FC2A0F3D692}" type="slidenum">
              <a:rPr lang="nl-NL" altLang="en-US" sz="1200">
                <a:latin typeface="Verdana" pitchFamily="34" charset="0"/>
              </a:rPr>
              <a:pPr eaLnBrk="1" hangingPunct="1"/>
              <a:t>25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2" y="4723330"/>
            <a:ext cx="4993214" cy="4473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57638" y="9443661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6" tIns="45793" rIns="91586" bIns="45793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5C0331DB-CA87-446B-9A56-5E77CE61A98C}" type="slidenum">
              <a:rPr lang="nl-NL" altLang="en-US" sz="1200">
                <a:latin typeface="Verdana" pitchFamily="34" charset="0"/>
              </a:rPr>
              <a:pPr algn="r" eaLnBrk="1" hangingPunct="1"/>
              <a:t>3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7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57638" y="9443661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6" tIns="45793" rIns="91586" bIns="45793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5C0331DB-CA87-446B-9A56-5E77CE61A98C}" type="slidenum">
              <a:rPr lang="nl-NL" altLang="en-US" sz="1200">
                <a:latin typeface="Verdana" pitchFamily="34" charset="0"/>
              </a:rPr>
              <a:pPr algn="r" eaLnBrk="1" hangingPunct="1"/>
              <a:t>4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7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8274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57638" y="9443661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6" tIns="45793" rIns="91586" bIns="45793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5C0331DB-CA87-446B-9A56-5E77CE61A98C}" type="slidenum">
              <a:rPr lang="nl-NL" altLang="en-US" sz="1200">
                <a:latin typeface="Verdana" pitchFamily="34" charset="0"/>
              </a:rPr>
              <a:pPr algn="r" eaLnBrk="1" hangingPunct="1"/>
              <a:t>5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7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0368E90-CFEF-4B68-9CF1-2217FEEA99B6}" type="slidenum">
              <a:rPr lang="nl-NL" altLang="nl-NL" sz="1200">
                <a:latin typeface="Verdana" pitchFamily="34" charset="0"/>
              </a:rPr>
              <a:pPr eaLnBrk="1" hangingPunct="1"/>
              <a:t>6</a:t>
            </a:fld>
            <a:endParaRPr lang="nl-NL" altLang="nl-NL" sz="1200" dirty="0">
              <a:latin typeface="Verdana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5035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4139" indent="-286207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4829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2760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60692" indent="-228966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fld id="{CE2DB943-F5B5-4E49-ACDF-76858C675AC6}" type="slidenum">
              <a:rPr lang="nl-NL" altLang="en-US" sz="1200">
                <a:latin typeface="Verdana" pitchFamily="34" charset="0"/>
              </a:rPr>
              <a:pPr eaLnBrk="1" hangingPunct="1"/>
              <a:t>7</a:t>
            </a:fld>
            <a:endParaRPr lang="nl-NL" altLang="en-US" sz="1200" dirty="0">
              <a:latin typeface="Verdan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2" y="4721741"/>
            <a:ext cx="4993214" cy="44769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8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57639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9" rIns="95717" bIns="47859" anchor="b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BF3C64C7-8F03-41D2-889B-F26381045F78}" type="slidenum">
              <a:rPr lang="nl-NL" altLang="en-US" sz="1300">
                <a:latin typeface="Verdana" pitchFamily="34" charset="0"/>
              </a:rPr>
              <a:pPr algn="r" eaLnBrk="1" hangingPunct="1"/>
              <a:t>9</a:t>
            </a:fld>
            <a:endParaRPr lang="nl-NL" altLang="en-US" sz="1300" dirty="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42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2" y="4720969"/>
            <a:ext cx="4994275" cy="4475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DSC03737kopie5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1800" dirty="0">
              <a:latin typeface="Verdana" pitchFamily="34" charset="0"/>
            </a:endParaRPr>
          </a:p>
        </p:txBody>
      </p:sp>
      <p:pic>
        <p:nvPicPr>
          <p:cNvPr id="6" name="sLogo" descr="tmp97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50BE-0F98-4547-B75D-57B5859764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4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027A-A9BA-46D1-94BC-C56034F973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8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9712-2AEB-4772-A741-74D0151A3B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52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E72F-C549-4476-A2A0-1393C03A58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67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85775" y="1844675"/>
            <a:ext cx="4010025" cy="20637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85775" y="4060825"/>
            <a:ext cx="4010025" cy="2065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93E1-9CC1-45FC-A326-4F93344A2A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8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85775" y="1284288"/>
            <a:ext cx="8172450" cy="48418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4BE5-40B0-4F80-BC44-58CF33BCA5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2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4C6D-225E-4059-AC9E-5F62A5F9D3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63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9FD9-DE8E-4DCC-8000-1BD6086434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6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C6AA-F219-496B-A0C7-D7A143B7B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4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96E9-E752-49C9-B109-02F92F06D8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925D-C8D9-4339-A4FE-D82850C9D7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78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6CE4-7E08-4427-A004-1B84D58B1A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38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E40C-1108-40C8-9252-0351E744C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4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CEEC-AC5B-409C-B133-EEA2DE265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B384-F3A5-42F7-B870-0990C46BB6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7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3250-1259-4EE6-B172-008E6CE41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1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1800" dirty="0">
              <a:latin typeface="Verdana" pitchFamily="34" charset="0"/>
            </a:endParaRPr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1800" dirty="0">
              <a:latin typeface="Verdana" pitchFamily="34" charset="0"/>
            </a:endParaRPr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om de opmaakprofielen van de modeltekst te bewerken</a:t>
            </a:r>
          </a:p>
          <a:p>
            <a:pPr lvl="1"/>
            <a:r>
              <a:rPr lang="en-GB" altLang="en-US"/>
              <a:t>Tweede niveau</a:t>
            </a:r>
          </a:p>
          <a:p>
            <a:pPr lvl="2"/>
            <a:r>
              <a:rPr lang="en-GB" altLang="en-US"/>
              <a:t>Derde niveau</a:t>
            </a:r>
          </a:p>
          <a:p>
            <a:pPr lvl="3"/>
            <a:r>
              <a:rPr lang="en-GB" altLang="en-US"/>
              <a:t>Vierde niveau</a:t>
            </a:r>
          </a:p>
          <a:p>
            <a:pPr lvl="4"/>
            <a:r>
              <a:rPr lang="en-GB" altLang="en-US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7DC49BD-F8D9-4F39-A445-1511370DC5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400"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000"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rwNP12-rgAhVNK1AKHXZZC1kQjRx6BAgBEAU&amp;url=https://outdoors.stackexchange.com/questions/14367/what-is-the-difference-between-a-cascade-and-a-waterfall&amp;psig=AOvVaw1RmN8BfwwE34bY48Uv_7rN&amp;ust=155186552919387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660496"/>
            <a:ext cx="360363" cy="144462"/>
          </a:xfrm>
        </p:spPr>
        <p:txBody>
          <a:bodyPr/>
          <a:lstStyle/>
          <a:p>
            <a:pPr>
              <a:defRPr/>
            </a:pPr>
            <a:fld id="{17E2BFF1-3461-4392-AB6D-A14149F58F5F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032" y="1844824"/>
            <a:ext cx="4248472" cy="1223962"/>
          </a:xfrm>
        </p:spPr>
        <p:txBody>
          <a:bodyPr/>
          <a:lstStyle/>
          <a:p>
            <a:pPr eaLnBrk="1" hangingPunct="1"/>
            <a:r>
              <a:rPr lang="nl-NL" altLang="en-US" sz="34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rPr>
              <a:t>RTBgrondwater</a:t>
            </a:r>
            <a:endParaRPr lang="nl-NL" altLang="en-US" sz="1300" b="1" dirty="0">
              <a:solidFill>
                <a:schemeClr val="tx1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3713212"/>
            <a:ext cx="3656012" cy="723900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Frank Swartjes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Sandra Boekhold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Piet Otte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Peter van Breemen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Arjen Wintersen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Michiel Rutgers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Mike Wit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3000" i="1" dirty="0">
                <a:solidFill>
                  <a:schemeClr val="tx1"/>
                </a:solidFill>
                <a:latin typeface="Helvetica" pitchFamily="34" charset="0"/>
              </a:rPr>
              <a:t>Ton Schouten</a:t>
            </a:r>
          </a:p>
          <a:p>
            <a:pPr eaLnBrk="1" hangingPunct="1"/>
            <a:endParaRPr lang="en-GB" altLang="en-US" sz="3400" i="1" dirty="0">
              <a:solidFill>
                <a:schemeClr val="tx1"/>
              </a:solidFill>
              <a:latin typeface="Helvetica" pitchFamily="34" charset="0"/>
            </a:endParaRPr>
          </a:p>
          <a:p>
            <a:pPr algn="r" eaLnBrk="1" hangingPunct="1"/>
            <a:r>
              <a:rPr lang="en-GB" altLang="en-US" i="1" dirty="0">
                <a:solidFill>
                  <a:schemeClr val="tx1"/>
                </a:solidFill>
                <a:latin typeface="Helvetica" pitchFamily="34" charset="0"/>
              </a:rPr>
              <a:t>   </a:t>
            </a:r>
            <a:endParaRPr lang="en-GB" altLang="en-US" sz="2000" i="1" dirty="0">
              <a:solidFill>
                <a:srgbClr val="C00000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10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6660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nl-NL" altLang="en-US" sz="4000" dirty="0">
                <a:solidFill>
                  <a:srgbClr val="020206"/>
                </a:solidFill>
                <a:highlight>
                  <a:srgbClr val="FF9933"/>
                </a:highlight>
                <a:latin typeface="Helvetica" pitchFamily="34" charset="0"/>
                <a:cs typeface="Helvetica" panose="020B0604020202020204" pitchFamily="34" charset="0"/>
              </a:rPr>
              <a:t>GEZONDHEID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063477"/>
            <a:ext cx="8568952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	Groenteconsumptie</a:t>
            </a:r>
          </a:p>
          <a:p>
            <a:pPr marL="0" indent="0" eaLnBrk="1" hangingPunct="1">
              <a:lnSpc>
                <a:spcPts val="3000"/>
              </a:lnSpc>
              <a:buNone/>
            </a:pPr>
            <a:r>
              <a:rPr lang="nl-NL" altLang="en-US" sz="3000" dirty="0">
                <a:latin typeface="Helvetica" pitchFamily="34" charset="0"/>
              </a:rPr>
              <a:t>	●	via poriewater </a:t>
            </a:r>
            <a:r>
              <a:rPr lang="nl-NL" altLang="en-US" sz="3000" dirty="0" err="1">
                <a:latin typeface="Helvetica" pitchFamily="34" charset="0"/>
              </a:rPr>
              <a:t>beinvloed</a:t>
            </a:r>
            <a:r>
              <a:rPr lang="nl-NL" altLang="en-US" sz="3000" dirty="0">
                <a:latin typeface="Helvetica" pitchFamily="34" charset="0"/>
              </a:rPr>
              <a:t> door 				grondwater/ capillaire opstijging</a:t>
            </a:r>
          </a:p>
          <a:p>
            <a:pPr marL="0" indent="0" eaLnBrk="1" hangingPunct="1">
              <a:lnSpc>
                <a:spcPts val="3000"/>
              </a:lnSpc>
              <a:buNone/>
            </a:pPr>
            <a:r>
              <a:rPr lang="nl-NL" altLang="en-US" sz="3000" dirty="0">
                <a:latin typeface="Helvetica" pitchFamily="34" charset="0"/>
              </a:rPr>
              <a:t>	●	na irrigatie</a:t>
            </a:r>
          </a:p>
          <a:p>
            <a:pPr marL="0" indent="0" eaLnBrk="1" hangingPunct="1">
              <a:lnSpc>
                <a:spcPts val="3000"/>
              </a:lnSpc>
              <a:buNone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2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11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644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highlight>
                  <a:srgbClr val="008000"/>
                </a:highlight>
                <a:latin typeface="Helvetica" pitchFamily="34" charset="0"/>
                <a:cs typeface="Helvetica" panose="020B0604020202020204" pitchFamily="34" charset="0"/>
              </a:rPr>
              <a:t>MILIEU/ ECOLOGIE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279501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	Organismen grondwater (soortenbescherming)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Processen grondwater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6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12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639541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	Oppervlaktewater, </a:t>
            </a:r>
            <a:r>
              <a:rPr lang="nl-NL" altLang="en-US" sz="3000" dirty="0" err="1">
                <a:latin typeface="Helvetica" pitchFamily="34" charset="0"/>
              </a:rPr>
              <a:t>beinvloed</a:t>
            </a:r>
            <a:r>
              <a:rPr lang="nl-NL" altLang="en-US" sz="3000" dirty="0">
                <a:latin typeface="Helvetica" pitchFamily="34" charset="0"/>
              </a:rPr>
              <a:t> door grondwater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5044" y="1196752"/>
            <a:ext cx="76977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400"/>
              </a:lnSpc>
            </a:pPr>
            <a:r>
              <a:rPr lang="en-GB" altLang="en-US" sz="4000" kern="0" dirty="0">
                <a:solidFill>
                  <a:srgbClr val="020206"/>
                </a:solidFill>
                <a:highlight>
                  <a:srgbClr val="008000"/>
                </a:highlight>
                <a:latin typeface="Helvetica" pitchFamily="34" charset="0"/>
                <a:cs typeface="Helvetica" panose="020B0604020202020204" pitchFamily="34" charset="0"/>
              </a:rPr>
              <a:t>MILIEU/ ECOLOGIE</a:t>
            </a:r>
          </a:p>
        </p:txBody>
      </p:sp>
    </p:spTree>
    <p:extLst>
      <p:ext uri="{BB962C8B-B14F-4D97-AF65-F5344CB8AC3E}">
        <p14:creationId xmlns:p14="http://schemas.microsoft.com/office/powerpoint/2010/main" val="410462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13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644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highlight>
                  <a:srgbClr val="B76C09"/>
                </a:highlight>
                <a:latin typeface="Helvetica" pitchFamily="34" charset="0"/>
                <a:cs typeface="Helvetica" panose="020B0604020202020204" pitchFamily="34" charset="0"/>
              </a:rPr>
              <a:t>LANDBOUWPRODUCTEN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639541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	Gewassen (indien </a:t>
            </a:r>
            <a:r>
              <a:rPr lang="nl-NL" altLang="en-US" sz="3000" dirty="0" err="1">
                <a:latin typeface="Helvetica" pitchFamily="34" charset="0"/>
              </a:rPr>
              <a:t>beinvloed</a:t>
            </a:r>
            <a:r>
              <a:rPr lang="nl-NL" altLang="en-US" sz="3000" dirty="0">
                <a:latin typeface="Helvetica" pitchFamily="34" charset="0"/>
              </a:rPr>
              <a:t> door grondwater)</a:t>
            </a:r>
            <a:endParaRPr lang="nl-NL" altLang="en-US" sz="3000" dirty="0">
              <a:solidFill>
                <a:schemeClr val="bg1">
                  <a:lumMod val="75000"/>
                </a:schemeClr>
              </a:solidFill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B8B4B8"/>
                </a:solidFill>
                <a:latin typeface="Helvetica" pitchFamily="34" charset="0"/>
              </a:rPr>
              <a:t>Vee (tgv drenking)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14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644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highlight>
                  <a:srgbClr val="00FFFF"/>
                </a:highlight>
                <a:latin typeface="Helvetica" pitchFamily="34" charset="0"/>
                <a:cs typeface="Helvetica" panose="020B0604020202020204" pitchFamily="34" charset="0"/>
              </a:rPr>
              <a:t>GRONDWATER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279501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	Intrinsieke waarde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Transporteur/ beschermingsdoel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‘Dynamische situatie’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nl-NL" altLang="en-US" sz="3000" i="1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E790-80DD-49A8-AAEB-F5A449C678B9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1035075"/>
            <a:ext cx="7772400" cy="593725"/>
          </a:xfrm>
        </p:spPr>
        <p:txBody>
          <a:bodyPr/>
          <a:lstStyle/>
          <a:p>
            <a:pPr algn="ctr" defTabSz="1012825" eaLnBrk="1" hangingPunct="1"/>
            <a:r>
              <a:rPr lang="nl-NL" altLang="en-US" sz="4000" dirty="0">
                <a:solidFill>
                  <a:srgbClr val="020206"/>
                </a:solidFill>
                <a:latin typeface="Helvetica" pitchFamily="34" charset="0"/>
              </a:rPr>
              <a:t>INHOUD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059260"/>
            <a:ext cx="7488238" cy="4610100"/>
          </a:xfrm>
          <a:noFill/>
        </p:spPr>
        <p:txBody>
          <a:bodyPr/>
          <a:lstStyle/>
          <a:p>
            <a:pPr marL="895350" indent="-895350" eaLnBrk="1" hangingPunct="1">
              <a:lnSpc>
                <a:spcPct val="80000"/>
              </a:lnSpc>
              <a:buClr>
                <a:srgbClr val="CCCC33"/>
              </a:buClr>
              <a:buSzPct val="80000"/>
            </a:pPr>
            <a:endParaRPr lang="nl-NL" altLang="en-US" sz="2800" dirty="0">
              <a:latin typeface="Helvetica" pitchFamily="34" charset="0"/>
            </a:endParaRPr>
          </a:p>
          <a:p>
            <a:pPr marL="93662" indent="0" eaLnBrk="1" hangingPunct="1">
              <a:lnSpc>
                <a:spcPts val="3400"/>
              </a:lnSpc>
              <a:spcBef>
                <a:spcPts val="0"/>
              </a:spcBef>
              <a:buNone/>
            </a:pPr>
            <a:r>
              <a:rPr lang="nl-NL" altLang="en-US" sz="3000" dirty="0">
                <a:latin typeface="Helvetica" pitchFamily="34" charset="0"/>
                <a:sym typeface="Wingdings" pitchFamily="2" charset="2"/>
              </a:rPr>
              <a:t></a:t>
            </a:r>
            <a:r>
              <a:rPr lang="nl-NL" altLang="en-US" sz="3000" dirty="0">
                <a:latin typeface="Helvetica" pitchFamily="34" charset="0"/>
              </a:rPr>
              <a:t> 	Inleiding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Monotype Sorts" pitchFamily="2" charset="2"/>
              <a:buChar char="r"/>
            </a:pPr>
            <a:endParaRPr lang="nl-NL" altLang="en-US" sz="3000" dirty="0">
              <a:latin typeface="Helvetica" pitchFamily="34" charset="0"/>
            </a:endParaRPr>
          </a:p>
          <a:p>
            <a:pPr marL="93662" indent="0" eaLnBrk="1" hangingPunct="1">
              <a:lnSpc>
                <a:spcPts val="3400"/>
              </a:lnSpc>
              <a:spcBef>
                <a:spcPts val="0"/>
              </a:spcBef>
              <a:buNone/>
            </a:pPr>
            <a:r>
              <a:rPr lang="nl-NL" altLang="en-US" sz="3000" dirty="0">
                <a:latin typeface="Helvetica" pitchFamily="34" charset="0"/>
                <a:sym typeface="Wingdings" pitchFamily="2" charset="2"/>
              </a:rPr>
              <a:t></a:t>
            </a:r>
            <a:r>
              <a:rPr lang="nl-NL" altLang="en-US" sz="3000" dirty="0">
                <a:latin typeface="Helvetica" pitchFamily="34" charset="0"/>
              </a:rPr>
              <a:t> 	Beschermingsdoelen/ functies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solidFill>
                  <a:srgbClr val="C00000"/>
                </a:solidFill>
                <a:latin typeface="Helvetica" pitchFamily="34" charset="0"/>
              </a:rPr>
              <a:t>Procedure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solidFill>
                <a:srgbClr val="C00000"/>
              </a:solidFill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Hydrologische aspecten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solidFill>
                <a:srgbClr val="C00000"/>
              </a:solidFill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792000" eaLnBrk="1" hangingPunct="1">
              <a:lnSpc>
                <a:spcPts val="34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792000" eaLnBrk="1" hangingPunct="1">
              <a:lnSpc>
                <a:spcPts val="34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ts val="2200"/>
              </a:lnSpc>
              <a:buFont typeface="Monotype Sorts" pitchFamily="2" charset="2"/>
              <a:buChar char="r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0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SlideNumber"/>
          <p:cNvSpPr txBox="1">
            <a:spLocks noGrp="1" noChangeArrowheads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30CCFE1F-FBDB-4A5A-B97A-E943F2247C27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16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ijdelijke aanduiding voor dianummer 6"/>
          <p:cNvSpPr txBox="1">
            <a:spLocks noGrp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0CFE1499-47BB-4699-B233-C06FC5AFF90D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16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726" y="1035075"/>
            <a:ext cx="7772400" cy="593725"/>
          </a:xfrm>
        </p:spPr>
        <p:txBody>
          <a:bodyPr>
            <a:normAutofit/>
          </a:bodyPr>
          <a:lstStyle/>
          <a:p>
            <a:pPr algn="ctr" defTabSz="1012825" eaLnBrk="1" hangingPunct="1">
              <a:lnSpc>
                <a:spcPts val="3600"/>
              </a:lnSpc>
            </a:pPr>
            <a:r>
              <a:rPr lang="en-US" altLang="en-US" sz="4000" dirty="0">
                <a:solidFill>
                  <a:srgbClr val="020206"/>
                </a:solidFill>
                <a:latin typeface="Helvetica" pitchFamily="34" charset="0"/>
              </a:rPr>
              <a:t>STAPSGEWIJZE PROCEDURE</a:t>
            </a:r>
            <a:endParaRPr lang="nl-NL" altLang="en-US" sz="4000" dirty="0">
              <a:solidFill>
                <a:srgbClr val="020206"/>
              </a:solidFill>
              <a:latin typeface="Helvetic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842840"/>
            <a:ext cx="7848600" cy="3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8048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715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778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049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7550" indent="-717550">
              <a:buFont typeface="Wingdings" panose="05000000000000000000" pitchFamily="2" charset="2"/>
              <a:buChar char="q"/>
            </a:pPr>
            <a:r>
              <a:rPr lang="nl-NL" altLang="en-US" sz="2800" kern="0" dirty="0"/>
              <a:t>Drie stappen</a:t>
            </a:r>
          </a:p>
          <a:p>
            <a:pPr marL="717550" indent="-717550">
              <a:buFont typeface="Wingdings" panose="05000000000000000000" pitchFamily="2" charset="2"/>
              <a:buChar char="q"/>
            </a:pPr>
            <a:endParaRPr lang="nl-NL" altLang="en-US" sz="2800" kern="0" dirty="0">
              <a:latin typeface="Helvetica" pitchFamily="34" charset="0"/>
            </a:endParaRPr>
          </a:p>
          <a:p>
            <a:pPr marL="717550" indent="-717550">
              <a:buFont typeface="Wingdings" panose="05000000000000000000" pitchFamily="2" charset="2"/>
              <a:buChar char="q"/>
            </a:pPr>
            <a:r>
              <a:rPr lang="nl-NL" altLang="en-US" sz="2800" kern="0" dirty="0">
                <a:latin typeface="Helvetica" pitchFamily="34" charset="0"/>
              </a:rPr>
              <a:t>Iedere stap: </a:t>
            </a:r>
          </a:p>
          <a:p>
            <a:pPr marL="1160463" lvl="3" indent="-449263">
              <a:buFont typeface="Courier New" panose="02070309020205020404" pitchFamily="49" charset="0"/>
              <a:buChar char="o"/>
            </a:pPr>
            <a:r>
              <a:rPr lang="nl-NL" altLang="en-US" sz="3000" kern="0" dirty="0">
                <a:latin typeface="Helvetica" pitchFamily="34" charset="0"/>
              </a:rPr>
              <a:t>minder conservatief</a:t>
            </a:r>
          </a:p>
          <a:p>
            <a:pPr marL="1160463" lvl="3" indent="-449263">
              <a:buFont typeface="Courier New" panose="02070309020205020404" pitchFamily="49" charset="0"/>
              <a:buChar char="o"/>
            </a:pPr>
            <a:r>
              <a:rPr lang="nl-NL" altLang="en-US" sz="3000" kern="0" dirty="0">
                <a:latin typeface="Helvetica" pitchFamily="34" charset="0"/>
              </a:rPr>
              <a:t>meer realistisch</a:t>
            </a:r>
          </a:p>
          <a:p>
            <a:pPr marL="1160463" lvl="3" indent="-449263">
              <a:buFont typeface="Courier New" panose="02070309020205020404" pitchFamily="49" charset="0"/>
              <a:buChar char="o"/>
            </a:pPr>
            <a:r>
              <a:rPr lang="nl-NL" altLang="en-US" sz="3000" kern="0" dirty="0">
                <a:latin typeface="Helvetica" pitchFamily="34" charset="0"/>
              </a:rPr>
              <a:t>bewerkelijker</a:t>
            </a:r>
          </a:p>
          <a:p>
            <a:pPr marL="717550" indent="-717550">
              <a:buFont typeface="Wingdings" panose="05000000000000000000" pitchFamily="2" charset="2"/>
              <a:buChar char="q"/>
            </a:pPr>
            <a:endParaRPr lang="nl-NL" altLang="en-US" sz="2800" kern="0" dirty="0">
              <a:latin typeface="Helvetica" pitchFamily="34" charset="0"/>
            </a:endParaRPr>
          </a:p>
          <a:p>
            <a:pPr marL="0" indent="0">
              <a:buNone/>
            </a:pPr>
            <a:endParaRPr lang="nl-NL" altLang="en-US" sz="3000" i="1" kern="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7504" y="5203949"/>
            <a:ext cx="8784976" cy="103336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323528" y="5436513"/>
            <a:ext cx="9270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3200" i="1" kern="0" dirty="0">
                <a:solidFill>
                  <a:srgbClr val="C00000"/>
                </a:solidFill>
              </a:rPr>
              <a:t>Eenvoudig als mogelijk/ complex indien nodig</a:t>
            </a:r>
            <a:endParaRPr lang="nl-NL" dirty="0"/>
          </a:p>
        </p:txBody>
      </p:sp>
      <p:pic>
        <p:nvPicPr>
          <p:cNvPr id="1026" name="Picture 2" descr="Afbeeldingsresultaat voor casca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91" y="2060848"/>
            <a:ext cx="2652107" cy="21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139952" y="6405563"/>
            <a:ext cx="4087812" cy="144462"/>
          </a:xfrm>
        </p:spPr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9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17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76872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sz="3000" dirty="0"/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052736"/>
            <a:ext cx="1800200" cy="608012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STAPSGEWIJZE PROCEDURE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C29D8F-0A1F-4F6C-BBDC-16499860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854" y="1660749"/>
            <a:ext cx="6695650" cy="52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18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644" y="980728"/>
            <a:ext cx="76977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400"/>
              </a:lnSpc>
            </a:pPr>
            <a:r>
              <a:rPr lang="nl-NL" altLang="en-US" sz="3800" kern="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VOORBEELD: BENZEEN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514B90-F360-4274-AA5F-8D58AC7E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7868"/>
            <a:ext cx="9144000" cy="66920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8886F11-B0DA-43C1-BD7B-674FED94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7863"/>
            <a:ext cx="9144000" cy="182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173D8-C4F3-4B23-A544-ED1BF05F1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0848"/>
            <a:ext cx="6948264" cy="11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19AE7-58B9-442D-B538-090F44924F80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37481"/>
            <a:ext cx="7488237" cy="1095375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nl-NL" altLang="en-US" sz="4000" kern="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VERSPREIDING CIRCULAIRE </a:t>
            </a:r>
            <a:br>
              <a:rPr lang="nl-NL" altLang="en-US" sz="4000" kern="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</a:br>
            <a:r>
              <a:rPr lang="nl-NL" altLang="en-US" sz="4000" kern="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BODEMSANERING 2013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70718" y="2510898"/>
            <a:ext cx="840256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900113" indent="-900113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10795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Het gebruik van de bodem door mens of ecosysteem wordt bedreigd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solidFill>
                <a:srgbClr val="000000"/>
              </a:solidFill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Er is sprake van een onbeheersbare situatie</a:t>
            </a:r>
            <a:endParaRPr lang="nl-NL" altLang="nl-NL" dirty="0"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3579D-4F5D-4977-9808-042C689EAE25}"/>
              </a:ext>
            </a:extLst>
          </p:cNvPr>
          <p:cNvSpPr txBox="1"/>
          <p:nvPr/>
        </p:nvSpPr>
        <p:spPr>
          <a:xfrm>
            <a:off x="4191000" y="2661880"/>
            <a:ext cx="9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√</a:t>
            </a:r>
            <a:endParaRPr lang="en-NL" sz="1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E790-80DD-49A8-AAEB-F5A449C678B9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1107083"/>
            <a:ext cx="7772400" cy="593725"/>
          </a:xfrm>
        </p:spPr>
        <p:txBody>
          <a:bodyPr/>
          <a:lstStyle/>
          <a:p>
            <a:pPr algn="ctr" defTabSz="1012825" eaLnBrk="1" hangingPunct="1"/>
            <a:r>
              <a:rPr lang="en-GB" altLang="en-US" sz="4000" dirty="0">
                <a:solidFill>
                  <a:srgbClr val="020206"/>
                </a:solidFill>
                <a:latin typeface="Helvetica" pitchFamily="34" charset="0"/>
              </a:rPr>
              <a:t>INHOUD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491308"/>
            <a:ext cx="7488238" cy="4610100"/>
          </a:xfrm>
          <a:noFill/>
        </p:spPr>
        <p:txBody>
          <a:bodyPr/>
          <a:lstStyle/>
          <a:p>
            <a:pPr marL="895350" indent="-895350" eaLnBrk="1" hangingPunct="1">
              <a:lnSpc>
                <a:spcPct val="80000"/>
              </a:lnSpc>
              <a:buClr>
                <a:srgbClr val="CCCC33"/>
              </a:buClr>
              <a:buSzPct val="80000"/>
            </a:pPr>
            <a:endParaRPr lang="nl-NL" altLang="en-US" sz="28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Inleiding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Beschermingsdoelen/ functies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Procedure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ts val="2200"/>
              </a:lnSpc>
              <a:buFont typeface="Monotype Sorts" pitchFamily="2" charset="2"/>
              <a:buChar char="r"/>
            </a:pPr>
            <a:endParaRPr lang="nl-NL" altLang="en-US" sz="3000" dirty="0">
              <a:latin typeface="Helvetica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137487" y="6407150"/>
            <a:ext cx="4087812" cy="144462"/>
          </a:xfrm>
        </p:spPr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19AE7-58B9-442D-B538-090F44924F80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8680"/>
            <a:ext cx="7488237" cy="1095375"/>
          </a:xfrm>
        </p:spPr>
        <p:txBody>
          <a:bodyPr/>
          <a:lstStyle/>
          <a:p>
            <a:pPr algn="ctr" eaLnBrk="1" hangingPunct="1">
              <a:lnSpc>
                <a:spcPts val="3800"/>
              </a:lnSpc>
            </a:pPr>
            <a: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  <a:t>DYNAMISCHE SITUATIE</a:t>
            </a:r>
            <a:endParaRPr lang="nl-NL" altLang="nl-NL" sz="4000" i="1" dirty="0">
              <a:solidFill>
                <a:srgbClr val="020206"/>
              </a:solidFill>
              <a:latin typeface="Helvetica" pitchFamily="34" charset="0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70718" y="1844824"/>
            <a:ext cx="8402564" cy="4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900113" indent="-900113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10795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Groot volume, snelle verplaatsing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Intrinsieke waarde grondwater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Slot op de deur voor toepassen risicogrenswaarden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Sanering overwegen</a:t>
            </a:r>
          </a:p>
        </p:txBody>
      </p:sp>
    </p:spTree>
    <p:extLst>
      <p:ext uri="{BB962C8B-B14F-4D97-AF65-F5344CB8AC3E}">
        <p14:creationId xmlns:p14="http://schemas.microsoft.com/office/powerpoint/2010/main" val="255082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21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644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DYNAMISCHE SITUATIE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76872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  <a:cs typeface="Helvetica" pitchFamily="34" charset="0"/>
              </a:rPr>
              <a:t>Parallel aan stapsgewijze procedure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  <a:cs typeface="Helvetica" pitchFamily="34" charset="0"/>
              </a:rPr>
              <a:t>Analoog aan Circulaire bodemsanering 2013 (enige wijzigingen)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  <a:cs typeface="Helvetica" pitchFamily="34" charset="0"/>
              </a:rPr>
              <a:t>Volume, </a:t>
            </a:r>
            <a:r>
              <a:rPr lang="nl-NL" altLang="en-US" sz="3000" dirty="0" err="1">
                <a:latin typeface="Helvetica" pitchFamily="34" charset="0"/>
                <a:cs typeface="Helvetica" pitchFamily="34" charset="0"/>
              </a:rPr>
              <a:t>verplaatsingsnelheid</a:t>
            </a:r>
            <a:r>
              <a:rPr lang="nl-NL" altLang="en-US" sz="3000" dirty="0">
                <a:latin typeface="Helvetica" pitchFamily="34" charset="0"/>
                <a:cs typeface="Helvetica" pitchFamily="34" charset="0"/>
              </a:rPr>
              <a:t>, drijf- en zaklagen 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sz="3000" dirty="0"/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5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22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524844"/>
            <a:ext cx="1800200" cy="608012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STAPSGEWIJZE </a:t>
            </a:r>
            <a:br>
              <a:rPr lang="en-GB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</a:br>
            <a:r>
              <a:rPr lang="en-GB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PROCEDURE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76872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  <a:cs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sz="3000" dirty="0"/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1AAE8-D733-4548-8D89-9BADF760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004" y="1980009"/>
            <a:ext cx="6286500" cy="4905375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CED8681C-8943-4252-BA90-9916CCB44784}"/>
              </a:ext>
            </a:extLst>
          </p:cNvPr>
          <p:cNvSpPr/>
          <p:nvPr/>
        </p:nvSpPr>
        <p:spPr>
          <a:xfrm>
            <a:off x="1835696" y="3429000"/>
            <a:ext cx="7560840" cy="352839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5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19AE7-58B9-442D-B538-090F44924F80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875071" y="1109489"/>
            <a:ext cx="7488237" cy="1095375"/>
          </a:xfrm>
        </p:spPr>
        <p:txBody>
          <a:bodyPr/>
          <a:lstStyle/>
          <a:p>
            <a:pPr algn="ctr" eaLnBrk="1" hangingPunct="1">
              <a:lnSpc>
                <a:spcPts val="3800"/>
              </a:lnSpc>
            </a:pPr>
            <a: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  <a:t>STANDAARD RISICOBEOORDELING</a:t>
            </a:r>
            <a:b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</a:br>
            <a:r>
              <a:rPr lang="nl-NL" altLang="nl-NL" sz="4000" i="1" dirty="0">
                <a:solidFill>
                  <a:srgbClr val="020206"/>
                </a:solidFill>
                <a:latin typeface="Helvetica" pitchFamily="34" charset="0"/>
              </a:rPr>
              <a:t>STAP 2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17908" y="2060848"/>
            <a:ext cx="8402564" cy="51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900113" indent="-900113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10795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Meer details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C00000"/>
                </a:solidFill>
                <a:ea typeface="MS PGothic" pitchFamily="34" charset="-128"/>
              </a:rPr>
              <a:t>Actuele situatie/ conservatief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Uit te voeren door ‘derden met basiskennis’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RTBgrondwater: relatief eenvoudige modellen en formules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 marL="0" indent="0"/>
            <a:endParaRPr lang="nl-NL" altLang="nl-NL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4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19AE7-58B9-442D-B538-090F44924F80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875071" y="980728"/>
            <a:ext cx="7488237" cy="1095375"/>
          </a:xfrm>
        </p:spPr>
        <p:txBody>
          <a:bodyPr/>
          <a:lstStyle/>
          <a:p>
            <a:pPr algn="ctr" eaLnBrk="1" hangingPunct="1">
              <a:lnSpc>
                <a:spcPts val="3800"/>
              </a:lnSpc>
            </a:pPr>
            <a: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  <a:t>LOCATIE-SPECIFIEKE RISICO-</a:t>
            </a:r>
            <a:b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</a:br>
            <a: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  <a:t>BEOORDELING  </a:t>
            </a:r>
            <a:r>
              <a:rPr lang="nl-NL" altLang="nl-NL" sz="4000" i="1" dirty="0">
                <a:solidFill>
                  <a:srgbClr val="020206"/>
                </a:solidFill>
                <a:latin typeface="Helvetica" pitchFamily="34" charset="0"/>
              </a:rPr>
              <a:t>STAP 3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17908" y="2566063"/>
            <a:ext cx="8402564" cy="4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900113" indent="-900113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10795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Nog meer details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C00000"/>
                </a:solidFill>
                <a:ea typeface="MS PGothic" pitchFamily="34" charset="-128"/>
              </a:rPr>
              <a:t>Actuele situatie/ realistischer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Expertkennis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Metingen in combinatie met berekeningen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RTBgrondwater: richtlijnen</a:t>
            </a:r>
          </a:p>
          <a:p>
            <a:pPr marL="0" indent="0"/>
            <a:endParaRPr lang="nl-NL" altLang="nl-NL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69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17 sept 2020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CB34-2F1E-4E6D-8584-8A70BAFA4D6E}" type="slidenum">
              <a:rPr lang="en-GB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37892" name="Picture 2" descr="quality%20com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22" y="1787997"/>
            <a:ext cx="3770691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Oval 3"/>
          <p:cNvSpPr>
            <a:spLocks noChangeArrowheads="1"/>
          </p:cNvSpPr>
          <p:nvPr/>
        </p:nvSpPr>
        <p:spPr bwMode="auto">
          <a:xfrm>
            <a:off x="539750" y="1484784"/>
            <a:ext cx="5394325" cy="315595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-684584" y="2122109"/>
            <a:ext cx="7667626" cy="55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</a:tabLs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it-IT" sz="3600" dirty="0">
                <a:solidFill>
                  <a:srgbClr val="C00000"/>
                </a:solidFill>
              </a:rPr>
              <a:t>Publiek BodemBreed </a:t>
            </a:r>
          </a:p>
          <a:p>
            <a:pPr algn="ctr">
              <a:defRPr/>
            </a:pPr>
            <a:r>
              <a:rPr lang="it-IT" sz="3600" dirty="0">
                <a:solidFill>
                  <a:srgbClr val="C00000"/>
                </a:solidFill>
              </a:rPr>
              <a:t>Forum:</a:t>
            </a:r>
          </a:p>
          <a:p>
            <a:pPr algn="ctr">
              <a:defRPr/>
            </a:pPr>
            <a:r>
              <a:rPr lang="it-IT" sz="3600" dirty="0">
                <a:solidFill>
                  <a:srgbClr val="C00000"/>
                </a:solidFill>
              </a:rPr>
              <a:t>Dank voor </a:t>
            </a:r>
          </a:p>
          <a:p>
            <a:pPr algn="ctr">
              <a:defRPr/>
            </a:pPr>
            <a:r>
              <a:rPr lang="it-IT" sz="3600" dirty="0">
                <a:solidFill>
                  <a:srgbClr val="C00000"/>
                </a:solidFill>
              </a:rPr>
              <a:t>aandacht</a:t>
            </a:r>
          </a:p>
          <a:p>
            <a:pPr algn="ctr">
              <a:defRPr/>
            </a:pPr>
            <a:endParaRPr lang="it-IT" sz="3600" dirty="0">
              <a:solidFill>
                <a:srgbClr val="C0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en-GB" sz="2700" dirty="0">
                <a:solidFill>
                  <a:srgbClr val="008080"/>
                </a:solidFill>
                <a:ea typeface="MS PGothic" pitchFamily="34" charset="-128"/>
                <a:cs typeface="Times New Roman" pitchFamily="18" charset="0"/>
              </a:rPr>
              <a:t>				</a:t>
            </a:r>
          </a:p>
          <a:p>
            <a:pPr>
              <a:defRPr/>
            </a:pPr>
            <a:r>
              <a:rPr lang="en-GB" sz="2700" dirty="0">
                <a:solidFill>
                  <a:srgbClr val="008080"/>
                </a:solidFill>
                <a:ea typeface="MS PGothic" pitchFamily="34" charset="-128"/>
                <a:cs typeface="Times New Roman" pitchFamily="18" charset="0"/>
              </a:rPr>
              <a:t>		</a:t>
            </a:r>
            <a:r>
              <a:rPr lang="en-GB" sz="2700" dirty="0">
                <a:ea typeface="MS PGothic" pitchFamily="34" charset="-128"/>
                <a:cs typeface="Times New Roman" pitchFamily="18" charset="0"/>
              </a:rPr>
              <a:t>→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  <a:cs typeface="Times New Roman" pitchFamily="18" charset="0"/>
              </a:rPr>
              <a:t>frank.swartjes@rivm.nl</a:t>
            </a:r>
          </a:p>
          <a:p>
            <a:pPr>
              <a:defRPr/>
            </a:pPr>
            <a:r>
              <a:rPr lang="en-GB" sz="2600" dirty="0">
                <a:ea typeface="MS PGothic" pitchFamily="34" charset="-128"/>
                <a:cs typeface="Times New Roman" pitchFamily="18" charset="0"/>
              </a:rPr>
              <a:t>			www.RIVM.NL</a:t>
            </a:r>
          </a:p>
          <a:p>
            <a:pPr>
              <a:defRPr/>
            </a:pPr>
            <a:r>
              <a:rPr lang="en-GB" sz="2600" dirty="0">
                <a:ea typeface="MS PGothic" pitchFamily="34" charset="-128"/>
              </a:rPr>
              <a:t>		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nl-NL" sz="2600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		</a:t>
            </a:r>
            <a:endParaRPr lang="en-US" sz="2000" u="sng" dirty="0">
              <a:solidFill>
                <a:srgbClr val="FFFF00"/>
              </a:solidFill>
              <a:latin typeface="Arial" charset="0"/>
              <a:ea typeface="MS PGothic" pitchFamily="34" charset="-128"/>
            </a:endParaRPr>
          </a:p>
          <a:p>
            <a:pPr>
              <a:defRPr/>
            </a:pPr>
            <a:endParaRPr lang="en-GB" sz="2700" dirty="0">
              <a:solidFill>
                <a:srgbClr val="FFFF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SlideNumber"/>
          <p:cNvSpPr txBox="1">
            <a:spLocks noGrp="1" noChangeArrowheads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30CCFE1F-FBDB-4A5A-B97A-E943F2247C27}" type="slidenum">
              <a:rPr lang="nl-NL" sz="1000" smtClean="0">
                <a:solidFill>
                  <a:srgbClr val="000000"/>
                </a:solidFill>
                <a:cs typeface="Helvetica" panose="020B0604020202020204" pitchFamily="34" charset="0"/>
              </a:rPr>
              <a:pPr>
                <a:defRPr/>
              </a:pPr>
              <a:t>3</a:t>
            </a:fld>
            <a:endParaRPr lang="nl-NL" sz="1000" dirty="0">
              <a:solidFill>
                <a:srgbClr val="000000"/>
              </a:solidFill>
              <a:cs typeface="Helvetica" panose="020B0604020202020204" pitchFamily="34" charset="0"/>
            </a:endParaRPr>
          </a:p>
        </p:txBody>
      </p:sp>
      <p:sp>
        <p:nvSpPr>
          <p:cNvPr id="6" name="Tijdelijke aanduiding voor dianummer 6"/>
          <p:cNvSpPr txBox="1">
            <a:spLocks noGrp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0CFE1499-47BB-4699-B233-C06FC5AFF90D}" type="slidenum">
              <a:rPr lang="nl-NL" sz="1000" smtClean="0">
                <a:solidFill>
                  <a:srgbClr val="000000"/>
                </a:solidFill>
                <a:cs typeface="Helvetica" panose="020B0604020202020204" pitchFamily="34" charset="0"/>
              </a:rPr>
              <a:pPr>
                <a:defRPr/>
              </a:pPr>
              <a:t>3</a:t>
            </a:fld>
            <a:endParaRPr lang="nl-NL" sz="1000" dirty="0">
              <a:solidFill>
                <a:srgbClr val="000000"/>
              </a:solidFill>
              <a:cs typeface="Helvetica" panose="020B0604020202020204" pitchFamily="34" charset="0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726" y="980728"/>
            <a:ext cx="7772400" cy="593725"/>
          </a:xfrm>
        </p:spPr>
        <p:txBody>
          <a:bodyPr>
            <a:normAutofit/>
          </a:bodyPr>
          <a:lstStyle/>
          <a:p>
            <a:pPr algn="ctr" defTabSz="1012825" eaLnBrk="1" hangingPunct="1">
              <a:lnSpc>
                <a:spcPts val="3600"/>
              </a:lnSpc>
            </a:pPr>
            <a:r>
              <a:rPr lang="nl-NL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GESCHIEDENIS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1410792"/>
            <a:ext cx="8820472" cy="3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8048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715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778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049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95350" indent="-895350" eaLnBrk="1" hangingPunct="1">
              <a:lnSpc>
                <a:spcPct val="80000"/>
              </a:lnSpc>
              <a:buClr>
                <a:srgbClr val="CCCC33"/>
              </a:buClr>
              <a:buSzPct val="80000"/>
            </a:pPr>
            <a:endParaRPr lang="nl-NL" altLang="en-US" sz="3000" kern="0" dirty="0">
              <a:latin typeface="Helvetica" pitchFamily="34" charset="0"/>
              <a:cs typeface="Helvetica" panose="020B0604020202020204" pitchFamily="34" charset="0"/>
            </a:endParaRPr>
          </a:p>
          <a:p>
            <a:pPr marL="717550" indent="-71755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itchFamily="34" charset="0"/>
                <a:cs typeface="Helvetica" panose="020B0604020202020204" pitchFamily="34" charset="0"/>
              </a:rPr>
              <a:t>Omgaan met risico’s 1989</a:t>
            </a:r>
          </a:p>
          <a:p>
            <a:pPr marL="717550" indent="-7175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en-US" sz="3000" kern="0" dirty="0">
              <a:latin typeface="Helvetica" pitchFamily="34" charset="0"/>
              <a:cs typeface="Helvetica" panose="020B0604020202020204" pitchFamily="34" charset="0"/>
            </a:endParaRPr>
          </a:p>
          <a:p>
            <a:pPr marL="717550" indent="-71755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itchFamily="34" charset="0"/>
                <a:cs typeface="Helvetica" panose="020B0604020202020204" pitchFamily="34" charset="0"/>
              </a:rPr>
              <a:t>Saneringsurgentiesystematiek (SUS): 1994</a:t>
            </a:r>
          </a:p>
          <a:p>
            <a:pPr marL="717550" indent="-7175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en-US" sz="3000" kern="0" dirty="0">
              <a:latin typeface="Helvetica" pitchFamily="34" charset="0"/>
              <a:cs typeface="Helvetica" panose="020B0604020202020204" pitchFamily="34" charset="0"/>
            </a:endParaRPr>
          </a:p>
          <a:p>
            <a:pPr marL="723900" indent="-7239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itchFamily="34" charset="0"/>
                <a:cs typeface="Helvetica" panose="020B0604020202020204" pitchFamily="34" charset="0"/>
              </a:rPr>
              <a:t>Sanscrit: vanaf 2004</a:t>
            </a:r>
          </a:p>
          <a:p>
            <a:pPr marL="723900" indent="-723900">
              <a:lnSpc>
                <a:spcPts val="3200"/>
              </a:lnSpc>
              <a:buNone/>
            </a:pPr>
            <a:endParaRPr lang="nl-NL" altLang="en-US" sz="3000" kern="0" dirty="0">
              <a:latin typeface="Helvetica" pitchFamily="34" charset="0"/>
              <a:cs typeface="Helvetica" panose="020B0604020202020204" pitchFamily="34" charset="0"/>
            </a:endParaRPr>
          </a:p>
          <a:p>
            <a:pPr marL="723900" indent="-7239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itchFamily="34" charset="0"/>
                <a:cs typeface="Helvetica" panose="020B0604020202020204" pitchFamily="34" charset="0"/>
              </a:rPr>
              <a:t>Accent op (boven)grond</a:t>
            </a:r>
          </a:p>
          <a:p>
            <a:pPr marL="723900" indent="-72390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nl-NL" altLang="en-US" sz="3000" kern="0" dirty="0">
              <a:latin typeface="Helvetica" pitchFamily="34" charset="0"/>
              <a:cs typeface="Helvetica" panose="020B0604020202020204" pitchFamily="34" charset="0"/>
            </a:endParaRPr>
          </a:p>
          <a:p>
            <a:pPr marL="723900" indent="-7239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itchFamily="34" charset="0"/>
                <a:cs typeface="Helvetica" panose="020B0604020202020204" pitchFamily="34" charset="0"/>
              </a:rPr>
              <a:t>Grondwater beperkt en niet degelijk</a:t>
            </a:r>
          </a:p>
          <a:p>
            <a:pPr marL="723900" indent="-723900">
              <a:buFont typeface="Wingdings" panose="05000000000000000000" pitchFamily="2" charset="2"/>
              <a:buChar char="q"/>
            </a:pPr>
            <a:endParaRPr lang="nl-NL" altLang="en-US" sz="2800" kern="0" dirty="0">
              <a:latin typeface="Helvetica" pitchFamily="34" charset="0"/>
              <a:cs typeface="Helvetica" panose="020B0604020202020204" pitchFamily="34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139952" y="6405563"/>
            <a:ext cx="4087812" cy="144462"/>
          </a:xfrm>
        </p:spPr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  <a:endParaRPr lang="en-GB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B305F5-CF06-4A7B-B901-08E003829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933056"/>
            <a:ext cx="207412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SlideNumber"/>
          <p:cNvSpPr txBox="1">
            <a:spLocks noGrp="1" noChangeArrowheads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30CCFE1F-FBDB-4A5A-B97A-E943F2247C27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4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ijdelijke aanduiding voor dianummer 6"/>
          <p:cNvSpPr txBox="1">
            <a:spLocks noGrp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0CFE1499-47BB-4699-B233-C06FC5AFF90D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4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726" y="1052736"/>
            <a:ext cx="7772400" cy="593725"/>
          </a:xfrm>
        </p:spPr>
        <p:txBody>
          <a:bodyPr>
            <a:normAutofit/>
          </a:bodyPr>
          <a:lstStyle/>
          <a:p>
            <a:pPr algn="ctr" defTabSz="1012825" eaLnBrk="1" hangingPunct="1">
              <a:lnSpc>
                <a:spcPts val="3600"/>
              </a:lnSpc>
            </a:pPr>
            <a:r>
              <a:rPr lang="nl-NL" altLang="en-US" sz="4000" dirty="0">
                <a:solidFill>
                  <a:srgbClr val="020206"/>
                </a:solidFill>
                <a:latin typeface="Helvetica" pitchFamily="34" charset="0"/>
              </a:rPr>
              <a:t>DOEL RTB GRONDWATER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08248" y="2346896"/>
            <a:ext cx="7848600" cy="3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8048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715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4778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049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341438" indent="-623888">
              <a:lnSpc>
                <a:spcPts val="34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anose="020B0604020202020204" pitchFamily="34" charset="0"/>
                <a:cs typeface="Helvetica" pitchFamily="34" charset="0"/>
              </a:rPr>
              <a:t>Beoordelen chemische kwaliteit</a:t>
            </a:r>
          </a:p>
          <a:p>
            <a:pPr marL="1341438" indent="-623888">
              <a:lnSpc>
                <a:spcPts val="3400"/>
              </a:lnSpc>
              <a:buFont typeface="Wingdings" panose="05000000000000000000" pitchFamily="2" charset="2"/>
              <a:buChar char="q"/>
            </a:pPr>
            <a:endParaRPr lang="nl-NL" altLang="en-US" sz="3000" kern="0" dirty="0">
              <a:latin typeface="Helvetica" panose="020B0604020202020204" pitchFamily="34" charset="0"/>
              <a:cs typeface="Helvetica" pitchFamily="34" charset="0"/>
            </a:endParaRPr>
          </a:p>
          <a:p>
            <a:pPr marL="1341438" indent="-623888">
              <a:lnSpc>
                <a:spcPts val="34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anose="020B0604020202020204" pitchFamily="34" charset="0"/>
                <a:cs typeface="Helvetica" pitchFamily="34" charset="0"/>
              </a:rPr>
              <a:t>Voorheen: OK/ niet OK;   spoed/ geen spoed</a:t>
            </a:r>
          </a:p>
          <a:p>
            <a:pPr marL="1341438" indent="-623888">
              <a:lnSpc>
                <a:spcPts val="3400"/>
              </a:lnSpc>
              <a:buFont typeface="Wingdings" panose="05000000000000000000" pitchFamily="2" charset="2"/>
              <a:buChar char="q"/>
            </a:pPr>
            <a:endParaRPr lang="nl-NL" altLang="en-US" sz="3000" kern="0" dirty="0">
              <a:latin typeface="Helvetica" panose="020B0604020202020204" pitchFamily="34" charset="0"/>
              <a:cs typeface="Helvetica" pitchFamily="34" charset="0"/>
            </a:endParaRPr>
          </a:p>
          <a:p>
            <a:pPr marL="1341438" indent="-623888">
              <a:lnSpc>
                <a:spcPts val="3400"/>
              </a:lnSpc>
              <a:buFont typeface="Wingdings" panose="05000000000000000000" pitchFamily="2" charset="2"/>
              <a:buChar char="q"/>
            </a:pPr>
            <a:r>
              <a:rPr lang="nl-NL" altLang="en-US" sz="3000" kern="0" dirty="0">
                <a:latin typeface="Helvetica" panose="020B0604020202020204" pitchFamily="34" charset="0"/>
                <a:cs typeface="Helvetica" pitchFamily="34" charset="0"/>
              </a:rPr>
              <a:t>Nu: beleidskeuzes</a:t>
            </a:r>
          </a:p>
          <a:p>
            <a:pPr marL="1341438" indent="-623888">
              <a:lnSpc>
                <a:spcPts val="3400"/>
              </a:lnSpc>
              <a:buFont typeface="Wingdings" panose="05000000000000000000" pitchFamily="2" charset="2"/>
              <a:buChar char="q"/>
            </a:pPr>
            <a:endParaRPr lang="nl-NL" altLang="en-US" sz="3000" kern="0" dirty="0">
              <a:latin typeface="Helvetica" panose="020B0604020202020204" pitchFamily="34" charset="0"/>
              <a:cs typeface="Helvetic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39952" y="6405563"/>
            <a:ext cx="4087812" cy="144462"/>
          </a:xfrm>
        </p:spPr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</a:p>
        </p:txBody>
      </p:sp>
    </p:spTree>
    <p:extLst>
      <p:ext uri="{BB962C8B-B14F-4D97-AF65-F5344CB8AC3E}">
        <p14:creationId xmlns:p14="http://schemas.microsoft.com/office/powerpoint/2010/main" val="175008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SlideNumber"/>
          <p:cNvSpPr txBox="1">
            <a:spLocks noGrp="1" noChangeArrowheads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30CCFE1F-FBDB-4A5A-B97A-E943F2247C27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5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ijdelijke aanduiding voor dianummer 6"/>
          <p:cNvSpPr txBox="1">
            <a:spLocks noGrp="1"/>
          </p:cNvSpPr>
          <p:nvPr/>
        </p:nvSpPr>
        <p:spPr bwMode="auto">
          <a:xfrm>
            <a:off x="560139" y="6407150"/>
            <a:ext cx="358775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0CFE1499-47BB-4699-B233-C06FC5AFF90D}" type="slidenum">
              <a:rPr lang="nl-NL" sz="10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5</a:t>
            </a:fld>
            <a:endParaRPr lang="nl-NL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726" y="1107083"/>
            <a:ext cx="7772400" cy="593725"/>
          </a:xfrm>
        </p:spPr>
        <p:txBody>
          <a:bodyPr>
            <a:noAutofit/>
          </a:bodyPr>
          <a:lstStyle/>
          <a:p>
            <a:pPr algn="ctr" defTabSz="1012825" eaLnBrk="1" hangingPunct="1"/>
            <a:r>
              <a:rPr lang="nl-NL" altLang="en-US" sz="3800" dirty="0">
                <a:solidFill>
                  <a:srgbClr val="020206"/>
                </a:solidFill>
                <a:latin typeface="Helvetica" pitchFamily="34" charset="0"/>
              </a:rPr>
              <a:t>RANDVOORWAARDEN RTBgrondwater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5736" y="1628800"/>
            <a:ext cx="7848600" cy="3458368"/>
          </a:xfrm>
          <a:noFill/>
        </p:spPr>
        <p:txBody>
          <a:bodyPr/>
          <a:lstStyle/>
          <a:p>
            <a:pPr marL="0" indent="0" eaLnBrk="1" hangingPunct="1">
              <a:lnSpc>
                <a:spcPct val="70000"/>
              </a:lnSpc>
              <a:buNone/>
            </a:pPr>
            <a:endParaRPr lang="nl-NL" altLang="en-US" sz="24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C00000"/>
                </a:solidFill>
                <a:latin typeface="Helvetica" pitchFamily="34" charset="0"/>
              </a:rPr>
              <a:t>Omgevingswet</a:t>
            </a: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Transparant</a:t>
            </a: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Uniform</a:t>
            </a: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Breed toepasbaar</a:t>
            </a: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C00000"/>
                </a:solidFill>
                <a:latin typeface="Helvetica" pitchFamily="34" charset="0"/>
              </a:rPr>
              <a:t>Flexibel: lokaal/regionaal beleid verdisconteren</a:t>
            </a: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39952" y="6405563"/>
            <a:ext cx="4087812" cy="144462"/>
          </a:xfrm>
        </p:spPr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99" y="1749028"/>
            <a:ext cx="1746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76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19AE7-58B9-442D-B538-090F44924F80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696"/>
            <a:ext cx="7488237" cy="1095375"/>
          </a:xfrm>
        </p:spPr>
        <p:txBody>
          <a:bodyPr/>
          <a:lstStyle/>
          <a:p>
            <a:pPr algn="ctr" eaLnBrk="1" hangingPunct="1">
              <a:lnSpc>
                <a:spcPts val="3800"/>
              </a:lnSpc>
            </a:pPr>
            <a:r>
              <a:rPr lang="nl-NL" altLang="nl-NL" sz="4000" dirty="0">
                <a:solidFill>
                  <a:srgbClr val="020206"/>
                </a:solidFill>
                <a:latin typeface="Helvetica" pitchFamily="34" charset="0"/>
              </a:rPr>
              <a:t>PLANNING</a:t>
            </a:r>
            <a:endParaRPr lang="nl-NL" altLang="nl-NL" sz="4000" i="1" dirty="0">
              <a:solidFill>
                <a:srgbClr val="020206"/>
              </a:solidFill>
              <a:latin typeface="Helvetica" pitchFamily="34" charset="0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17908" y="2684531"/>
            <a:ext cx="8402564" cy="4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900113" indent="-900113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10795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September 2020: layout gereed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Uitwerking maart 2021: gereed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Juni 2021: software gereed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dirty="0">
                <a:ea typeface="MS PGothic" pitchFamily="34" charset="-128"/>
              </a:rPr>
              <a:t>Testfase?</a:t>
            </a:r>
          </a:p>
          <a:p>
            <a:pPr>
              <a:buFont typeface="Wingdings" panose="05000000000000000000" pitchFamily="2" charset="2"/>
              <a:buChar char="q"/>
            </a:pPr>
            <a:endParaRPr lang="nl-NL" altLang="nl-NL" dirty="0">
              <a:ea typeface="MS PGothic" pitchFamily="34" charset="-128"/>
            </a:endParaRPr>
          </a:p>
          <a:p>
            <a:pPr marL="0" indent="0"/>
            <a:endParaRPr lang="nl-NL" altLang="nl-NL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18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17 sept 2020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E790-80DD-49A8-AAEB-F5A449C678B9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1035075"/>
            <a:ext cx="7772400" cy="593725"/>
          </a:xfrm>
        </p:spPr>
        <p:txBody>
          <a:bodyPr/>
          <a:lstStyle/>
          <a:p>
            <a:pPr algn="ctr" defTabSz="1012825" eaLnBrk="1" hangingPunct="1"/>
            <a:r>
              <a:rPr lang="nl-NL" altLang="en-US" sz="4000" dirty="0">
                <a:solidFill>
                  <a:srgbClr val="020206"/>
                </a:solidFill>
                <a:latin typeface="Helvetica" pitchFamily="34" charset="0"/>
              </a:rPr>
              <a:t>INHOUD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7488238" cy="4610100"/>
          </a:xfrm>
          <a:noFill/>
        </p:spPr>
        <p:txBody>
          <a:bodyPr/>
          <a:lstStyle/>
          <a:p>
            <a:pPr marL="895350" indent="-895350" eaLnBrk="1" hangingPunct="1">
              <a:lnSpc>
                <a:spcPct val="80000"/>
              </a:lnSpc>
              <a:buClr>
                <a:srgbClr val="CCCC33"/>
              </a:buClr>
              <a:buSzPct val="80000"/>
            </a:pPr>
            <a:endParaRPr lang="nl-NL" altLang="en-US" sz="2800" dirty="0">
              <a:latin typeface="Helvetica" pitchFamily="34" charset="0"/>
            </a:endParaRPr>
          </a:p>
          <a:p>
            <a:pPr marL="93662" indent="0" eaLnBrk="1" hangingPunct="1">
              <a:lnSpc>
                <a:spcPts val="3400"/>
              </a:lnSpc>
              <a:spcBef>
                <a:spcPts val="0"/>
              </a:spcBef>
              <a:buNone/>
            </a:pPr>
            <a:r>
              <a:rPr lang="nl-NL" altLang="en-US" sz="3000" dirty="0">
                <a:latin typeface="Helvetica" pitchFamily="34" charset="0"/>
                <a:sym typeface="Wingdings" pitchFamily="2" charset="2"/>
              </a:rPr>
              <a:t></a:t>
            </a:r>
            <a:r>
              <a:rPr lang="nl-NL" altLang="en-US" sz="3000" dirty="0">
                <a:latin typeface="Helvetica" pitchFamily="34" charset="0"/>
              </a:rPr>
              <a:t> 	Inleiding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Monotype Sorts" pitchFamily="2" charset="2"/>
              <a:buChar char="r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solidFill>
                  <a:srgbClr val="C00000"/>
                </a:solidFill>
                <a:latin typeface="Helvetica" pitchFamily="34" charset="0"/>
              </a:rPr>
              <a:t>Beschermingsdoelen/ functies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Procedure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Hydrologische aspecten</a:t>
            </a: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01688" eaLnBrk="1" hangingPunct="1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792000" eaLnBrk="1" hangingPunct="1">
              <a:lnSpc>
                <a:spcPts val="34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792000" eaLnBrk="1" hangingPunct="1">
              <a:lnSpc>
                <a:spcPts val="34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ct val="70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895350" indent="-895350" eaLnBrk="1" hangingPunct="1">
              <a:lnSpc>
                <a:spcPts val="2200"/>
              </a:lnSpc>
              <a:buFont typeface="Monotype Sorts" pitchFamily="2" charset="2"/>
              <a:buChar char="r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2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8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644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latin typeface="Helvetica" pitchFamily="34" charset="0"/>
                <a:cs typeface="Helvetica" panose="020B0604020202020204" pitchFamily="34" charset="0"/>
              </a:rPr>
              <a:t>BESCHERMINGSDOELEN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2279501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r>
              <a:rPr lang="nl-NL" altLang="en-US" sz="3000" dirty="0">
                <a:highlight>
                  <a:srgbClr val="FF9933"/>
                </a:highlight>
                <a:latin typeface="Helvetica" pitchFamily="34" charset="0"/>
              </a:rPr>
              <a:t>	Gezondheid</a:t>
            </a: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r>
              <a:rPr lang="nl-NL" altLang="en-US" sz="3000" dirty="0">
                <a:highlight>
                  <a:srgbClr val="008000"/>
                </a:highlight>
                <a:latin typeface="Helvetica" pitchFamily="34" charset="0"/>
              </a:rPr>
              <a:t>Milieu/ ecologie</a:t>
            </a: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r>
              <a:rPr lang="nl-NL" altLang="en-US" sz="3000" dirty="0">
                <a:highlight>
                  <a:srgbClr val="B76C09"/>
                </a:highlight>
                <a:latin typeface="Helvetica" pitchFamily="34" charset="0"/>
              </a:rPr>
              <a:t>Landbouwproducten</a:t>
            </a: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2800"/>
              </a:lnSpc>
              <a:buFont typeface="Wingdings" pitchFamily="2" charset="2"/>
              <a:buChar char="q"/>
            </a:pPr>
            <a:r>
              <a:rPr lang="nl-NL" altLang="en-US" sz="3000" dirty="0">
                <a:highlight>
                  <a:srgbClr val="00FFFF"/>
                </a:highlight>
                <a:latin typeface="Helvetica" pitchFamily="34" charset="0"/>
              </a:rPr>
              <a:t>Grondwater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3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 txBox="1">
            <a:spLocks noGrp="1"/>
          </p:cNvSpPr>
          <p:nvPr/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000000"/>
                </a:solidFill>
                <a:latin typeface="Verdana" pitchFamily="34" charset="0"/>
              </a:rPr>
              <a:t>17 sept 2020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08389D6-1389-4180-9442-4717DECF7D9A}" type="slidenum">
              <a:rPr lang="en-GB" sz="1000">
                <a:solidFill>
                  <a:srgbClr val="000000"/>
                </a:solidFill>
                <a:latin typeface="+mn-lt"/>
              </a:rPr>
              <a:pPr>
                <a:defRPr/>
              </a:pPr>
              <a:t>9</a:t>
            </a:fld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644" y="1124744"/>
            <a:ext cx="7697788" cy="608012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en-GB" altLang="en-US" sz="4000" dirty="0">
                <a:solidFill>
                  <a:srgbClr val="020206"/>
                </a:solidFill>
                <a:highlight>
                  <a:srgbClr val="FF9933"/>
                </a:highlight>
                <a:latin typeface="Helvetica" pitchFamily="34" charset="0"/>
                <a:cs typeface="Helvetica" panose="020B0604020202020204" pitchFamily="34" charset="0"/>
              </a:rPr>
              <a:t>GEZONDHEID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207493"/>
            <a:ext cx="8856984" cy="2733675"/>
          </a:xfrm>
          <a:noFill/>
        </p:spPr>
        <p:txBody>
          <a:bodyPr/>
          <a:lstStyle/>
          <a:p>
            <a:pPr marL="900113" indent="-900113" eaLnBrk="1" hangingPunct="1">
              <a:buFont typeface="Wingdings" pitchFamily="2" charset="2"/>
              <a:buChar char="q"/>
            </a:pPr>
            <a:r>
              <a:rPr lang="nl-NL" altLang="en-US" sz="3000" dirty="0">
                <a:solidFill>
                  <a:srgbClr val="FFFFFF"/>
                </a:solidFill>
                <a:latin typeface="Helvetica" pitchFamily="34" charset="0"/>
              </a:rPr>
              <a:t>	</a:t>
            </a: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	Opgelegde blootstelling: </a:t>
            </a:r>
          </a:p>
          <a:p>
            <a:pPr marL="0" indent="0" eaLnBrk="1" hangingPunct="1">
              <a:lnSpc>
                <a:spcPts val="3000"/>
              </a:lnSpc>
              <a:buNone/>
            </a:pPr>
            <a:r>
              <a:rPr lang="nl-NL" altLang="en-US" sz="3000" dirty="0">
                <a:latin typeface="Helvetica" pitchFamily="34" charset="0"/>
              </a:rPr>
              <a:t>	uitdamping, permeatie drinkwaterleidingen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Drinkwaterconsumptie, privé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r>
              <a:rPr lang="nl-NL" altLang="en-US" sz="3000" dirty="0">
                <a:latin typeface="Helvetica" pitchFamily="34" charset="0"/>
              </a:rPr>
              <a:t>Drinkwaterconsumptie, publiek</a:t>
            </a: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  <a:p>
            <a:pPr marL="900113" indent="-900113" eaLnBrk="1" hangingPunct="1">
              <a:lnSpc>
                <a:spcPts val="3000"/>
              </a:lnSpc>
              <a:buFont typeface="Wingdings" pitchFamily="2" charset="2"/>
              <a:buChar char="q"/>
            </a:pPr>
            <a:endParaRPr lang="nl-NL" altLang="en-US" sz="3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15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6.25540"/>
  <p:tag name="SYSTEMCULTURE" val="en-GB"/>
  <p:tag name="SYSTEMDATE" val="-8589056968854775808"/>
  <p:tag name="SYSTEMINCLUDETOC" val="No"/>
  <p:tag name="SYSTEMREPEATTITLE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D:\THE book\Cover\DSC03737kopie5.jpg"/>
</p:tagLst>
</file>

<file path=ppt/theme/theme1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39870C"/>
      </a:dk2>
      <a:lt2>
        <a:srgbClr val="A90061"/>
      </a:lt2>
      <a:accent1>
        <a:srgbClr val="76D2B6"/>
      </a:accent1>
      <a:accent2>
        <a:srgbClr val="007BC7"/>
      </a:accent2>
      <a:accent3>
        <a:srgbClr val="FFFFFF"/>
      </a:accent3>
      <a:accent4>
        <a:srgbClr val="000000"/>
      </a:accent4>
      <a:accent5>
        <a:srgbClr val="BDE5D7"/>
      </a:accent5>
      <a:accent6>
        <a:srgbClr val="006FB4"/>
      </a:accent6>
      <a:hlink>
        <a:srgbClr val="8FCAE7"/>
      </a:hlink>
      <a:folHlink>
        <a:srgbClr val="F092CD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39870C"/>
        </a:dk2>
        <a:lt2>
          <a:srgbClr val="A90061"/>
        </a:lt2>
        <a:accent1>
          <a:srgbClr val="76D2B6"/>
        </a:accent1>
        <a:accent2>
          <a:srgbClr val="007BC7"/>
        </a:accent2>
        <a:accent3>
          <a:srgbClr val="FFFFFF"/>
        </a:accent3>
        <a:accent4>
          <a:srgbClr val="000000"/>
        </a:accent4>
        <a:accent5>
          <a:srgbClr val="BDE5D7"/>
        </a:accent5>
        <a:accent6>
          <a:srgbClr val="006FB4"/>
        </a:accent6>
        <a:hlink>
          <a:srgbClr val="8FCAE7"/>
        </a:hlink>
        <a:folHlink>
          <a:srgbClr val="F092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17114</TotalTime>
  <Words>523</Words>
  <Application>Microsoft Office PowerPoint</Application>
  <PresentationFormat>On-screen Show (4:3)</PresentationFormat>
  <Paragraphs>283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Courier New</vt:lpstr>
      <vt:lpstr>Helvetica</vt:lpstr>
      <vt:lpstr>Monotype Sorts</vt:lpstr>
      <vt:lpstr>Verdana</vt:lpstr>
      <vt:lpstr>Wingdings</vt:lpstr>
      <vt:lpstr>Rijksoverheid</vt:lpstr>
      <vt:lpstr>RTBgrondwater</vt:lpstr>
      <vt:lpstr>INHOUD</vt:lpstr>
      <vt:lpstr>GESCHIEDENIS</vt:lpstr>
      <vt:lpstr>DOEL RTB GRONDWATER</vt:lpstr>
      <vt:lpstr>RANDVOORWAARDEN RTBgrondwater</vt:lpstr>
      <vt:lpstr>PLANNING</vt:lpstr>
      <vt:lpstr>INHOUD</vt:lpstr>
      <vt:lpstr>BESCHERMINGSDOELEN</vt:lpstr>
      <vt:lpstr>GEZONDHEID</vt:lpstr>
      <vt:lpstr>GEZONDHEID</vt:lpstr>
      <vt:lpstr>MILIEU/ ECOLOGIE</vt:lpstr>
      <vt:lpstr>PowerPoint Presentation</vt:lpstr>
      <vt:lpstr>LANDBOUWPRODUCTEN</vt:lpstr>
      <vt:lpstr>GRONDWATER</vt:lpstr>
      <vt:lpstr>INHOUD</vt:lpstr>
      <vt:lpstr>STAPSGEWIJZE PROCEDURE</vt:lpstr>
      <vt:lpstr>STAPSGEWIJZE PROCEDURE</vt:lpstr>
      <vt:lpstr>PowerPoint Presentation</vt:lpstr>
      <vt:lpstr>VERSPREIDING CIRCULAIRE  BODEMSANERING 2013</vt:lpstr>
      <vt:lpstr>DYNAMISCHE SITUATIE</vt:lpstr>
      <vt:lpstr>DYNAMISCHE SITUATIE</vt:lpstr>
      <vt:lpstr>STAPSGEWIJZE  PROCEDURE</vt:lpstr>
      <vt:lpstr>STANDAARD RISICOBEOORDELING STAP 2</vt:lpstr>
      <vt:lpstr>LOCATIE-SPECIFIEKE RISICO- BEOORDELING  STAP 3</vt:lpstr>
      <vt:lpstr>PowerPoint Presentation</vt:lpstr>
    </vt:vector>
  </TitlesOfParts>
  <Company>RIVM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fun2</dc:title>
  <dc:creator>dhr. dr. ir. F.A. Swartjes</dc:creator>
  <cp:lastModifiedBy>frank.swartjes@rivm.nl</cp:lastModifiedBy>
  <cp:revision>669</cp:revision>
  <cp:lastPrinted>2020-01-28T09:57:13Z</cp:lastPrinted>
  <dcterms:created xsi:type="dcterms:W3CDTF">2010-07-07T08:05:52Z</dcterms:created>
  <dcterms:modified xsi:type="dcterms:W3CDTF">2020-09-15T07:35:06Z</dcterms:modified>
</cp:coreProperties>
</file>