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</p:sldMasterIdLst>
  <p:notesMasterIdLst>
    <p:notesMasterId r:id="rId22"/>
  </p:notesMasterIdLst>
  <p:handoutMasterIdLst>
    <p:handoutMasterId r:id="rId23"/>
  </p:handoutMasterIdLst>
  <p:sldIdLst>
    <p:sldId id="305" r:id="rId3"/>
    <p:sldId id="286" r:id="rId4"/>
    <p:sldId id="295" r:id="rId5"/>
    <p:sldId id="298" r:id="rId6"/>
    <p:sldId id="299" r:id="rId7"/>
    <p:sldId id="291" r:id="rId8"/>
    <p:sldId id="285" r:id="rId9"/>
    <p:sldId id="294" r:id="rId10"/>
    <p:sldId id="290" r:id="rId11"/>
    <p:sldId id="293" r:id="rId12"/>
    <p:sldId id="276" r:id="rId13"/>
    <p:sldId id="404" r:id="rId14"/>
    <p:sldId id="403" r:id="rId15"/>
    <p:sldId id="400" r:id="rId16"/>
    <p:sldId id="401" r:id="rId17"/>
    <p:sldId id="402" r:id="rId18"/>
    <p:sldId id="304" r:id="rId19"/>
    <p:sldId id="306" r:id="rId20"/>
    <p:sldId id="274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5">
          <p15:clr>
            <a:srgbClr val="A4A3A4"/>
          </p15:clr>
        </p15:guide>
        <p15:guide id="2" orient="horz" pos="3072">
          <p15:clr>
            <a:srgbClr val="A4A3A4"/>
          </p15:clr>
        </p15:guide>
        <p15:guide id="3" orient="horz" pos="2747">
          <p15:clr>
            <a:srgbClr val="A4A3A4"/>
          </p15:clr>
        </p15:guide>
        <p15:guide id="4" orient="horz" pos="811">
          <p15:clr>
            <a:srgbClr val="A4A3A4"/>
          </p15:clr>
        </p15:guide>
        <p15:guide id="5" pos="408">
          <p15:clr>
            <a:srgbClr val="A4A3A4"/>
          </p15:clr>
        </p15:guide>
        <p15:guide id="6" pos="53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sabeth van Bentum" initials="EvB" lastIdx="1" clrIdx="0">
    <p:extLst>
      <p:ext uri="{19B8F6BF-5375-455C-9EA6-DF929625EA0E}">
        <p15:presenceInfo xmlns:p15="http://schemas.microsoft.com/office/powerpoint/2012/main" userId="Elisabeth van Bentu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667E"/>
    <a:srgbClr val="649800"/>
    <a:srgbClr val="773AA5"/>
    <a:srgbClr val="C3A8D7"/>
    <a:srgbClr val="064568"/>
    <a:srgbClr val="F3F7FC"/>
    <a:srgbClr val="FFFF99"/>
    <a:srgbClr val="184350"/>
    <a:srgbClr val="005D76"/>
    <a:srgbClr val="388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9FF235-60AF-4DB5-BE1F-019D0CD3C6EA}" v="22" dt="2018-12-11T22:38:11.8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65872" autoAdjust="0"/>
  </p:normalViewPr>
  <p:slideViewPr>
    <p:cSldViewPr snapToObjects="1">
      <p:cViewPr varScale="1">
        <p:scale>
          <a:sx n="62" d="100"/>
          <a:sy n="62" d="100"/>
        </p:scale>
        <p:origin x="72" y="259"/>
      </p:cViewPr>
      <p:guideLst>
        <p:guide orient="horz" pos="505"/>
        <p:guide orient="horz" pos="3072"/>
        <p:guide orient="horz" pos="2747"/>
        <p:guide orient="horz" pos="811"/>
        <p:guide pos="408"/>
        <p:guide pos="53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82" d="100"/>
          <a:sy n="82" d="100"/>
        </p:scale>
        <p:origin x="-313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beth van Bentum" userId="f953b638-769d-4c88-93ab-988cc148a395" providerId="ADAL" clId="{659FF235-60AF-4DB5-BE1F-019D0CD3C6EA}"/>
    <pc:docChg chg="custSel addSld delSld modSld">
      <pc:chgData name="Elisabeth van Bentum" userId="f953b638-769d-4c88-93ab-988cc148a395" providerId="ADAL" clId="{659FF235-60AF-4DB5-BE1F-019D0CD3C6EA}" dt="2018-12-13T09:12:54.209" v="96" actId="20577"/>
      <pc:docMkLst>
        <pc:docMk/>
      </pc:docMkLst>
      <pc:sldChg chg="addSp modSp add">
        <pc:chgData name="Elisabeth van Bentum" userId="f953b638-769d-4c88-93ab-988cc148a395" providerId="ADAL" clId="{659FF235-60AF-4DB5-BE1F-019D0CD3C6EA}" dt="2018-12-11T22:39:10.231" v="79" actId="1076"/>
        <pc:sldMkLst>
          <pc:docMk/>
          <pc:sldMk cId="2588719705" sldId="274"/>
        </pc:sldMkLst>
        <pc:spChg chg="mod">
          <ac:chgData name="Elisabeth van Bentum" userId="f953b638-769d-4c88-93ab-988cc148a395" providerId="ADAL" clId="{659FF235-60AF-4DB5-BE1F-019D0CD3C6EA}" dt="2018-12-11T22:37:57.168" v="67" actId="1076"/>
          <ac:spMkLst>
            <pc:docMk/>
            <pc:sldMk cId="2588719705" sldId="274"/>
            <ac:spMk id="3" creationId="{14CA29B7-1635-4E29-B757-B19F65A06E35}"/>
          </ac:spMkLst>
        </pc:spChg>
        <pc:spChg chg="mod">
          <ac:chgData name="Elisabeth van Bentum" userId="f953b638-769d-4c88-93ab-988cc148a395" providerId="ADAL" clId="{659FF235-60AF-4DB5-BE1F-019D0CD3C6EA}" dt="2018-12-11T22:39:10.231" v="79" actId="1076"/>
          <ac:spMkLst>
            <pc:docMk/>
            <pc:sldMk cId="2588719705" sldId="274"/>
            <ac:spMk id="4" creationId="{1DBF01EE-F4E6-4DEF-9AB0-FD97D4ACCD07}"/>
          </ac:spMkLst>
        </pc:spChg>
        <pc:picChg chg="add mod">
          <ac:chgData name="Elisabeth van Bentum" userId="f953b638-769d-4c88-93ab-988cc148a395" providerId="ADAL" clId="{659FF235-60AF-4DB5-BE1F-019D0CD3C6EA}" dt="2018-12-11T22:39:06.012" v="78" actId="1076"/>
          <ac:picMkLst>
            <pc:docMk/>
            <pc:sldMk cId="2588719705" sldId="274"/>
            <ac:picMk id="5" creationId="{2488D228-2D04-4FB9-A981-3E6A1A3D17D3}"/>
          </ac:picMkLst>
        </pc:picChg>
      </pc:sldChg>
      <pc:sldChg chg="addCm delCm">
        <pc:chgData name="Elisabeth van Bentum" userId="f953b638-769d-4c88-93ab-988cc148a395" providerId="ADAL" clId="{659FF235-60AF-4DB5-BE1F-019D0CD3C6EA}" dt="2018-12-11T22:14:34.762" v="15"/>
        <pc:sldMkLst>
          <pc:docMk/>
          <pc:sldMk cId="3217050659" sldId="276"/>
        </pc:sldMkLst>
      </pc:sldChg>
      <pc:sldChg chg="addSp modSp modAnim">
        <pc:chgData name="Elisabeth van Bentum" userId="f953b638-769d-4c88-93ab-988cc148a395" providerId="ADAL" clId="{659FF235-60AF-4DB5-BE1F-019D0CD3C6EA}" dt="2018-12-11T19:19:09.450" v="1"/>
        <pc:sldMkLst>
          <pc:docMk/>
          <pc:sldMk cId="3351984066" sldId="285"/>
        </pc:sldMkLst>
        <pc:spChg chg="mod">
          <ac:chgData name="Elisabeth van Bentum" userId="f953b638-769d-4c88-93ab-988cc148a395" providerId="ADAL" clId="{659FF235-60AF-4DB5-BE1F-019D0CD3C6EA}" dt="2018-12-11T19:19:02.544" v="0" actId="164"/>
          <ac:spMkLst>
            <pc:docMk/>
            <pc:sldMk cId="3351984066" sldId="285"/>
            <ac:spMk id="11" creationId="{8C1BC92E-7966-4008-B9C9-3274EF0B074A}"/>
          </ac:spMkLst>
        </pc:spChg>
        <pc:grpChg chg="add mod">
          <ac:chgData name="Elisabeth van Bentum" userId="f953b638-769d-4c88-93ab-988cc148a395" providerId="ADAL" clId="{659FF235-60AF-4DB5-BE1F-019D0CD3C6EA}" dt="2018-12-11T19:19:02.544" v="0" actId="164"/>
          <ac:grpSpMkLst>
            <pc:docMk/>
            <pc:sldMk cId="3351984066" sldId="285"/>
            <ac:grpSpMk id="4" creationId="{706ABF28-30B4-41EC-B906-AEE0E9731149}"/>
          </ac:grpSpMkLst>
        </pc:grpChg>
        <pc:grpChg chg="mod">
          <ac:chgData name="Elisabeth van Bentum" userId="f953b638-769d-4c88-93ab-988cc148a395" providerId="ADAL" clId="{659FF235-60AF-4DB5-BE1F-019D0CD3C6EA}" dt="2018-12-11T19:19:02.544" v="0" actId="164"/>
          <ac:grpSpMkLst>
            <pc:docMk/>
            <pc:sldMk cId="3351984066" sldId="285"/>
            <ac:grpSpMk id="21" creationId="{1D86038F-6E4A-4656-B09D-B24424455700}"/>
          </ac:grpSpMkLst>
        </pc:grpChg>
      </pc:sldChg>
      <pc:sldChg chg="del">
        <pc:chgData name="Elisabeth van Bentum" userId="f953b638-769d-4c88-93ab-988cc148a395" providerId="ADAL" clId="{659FF235-60AF-4DB5-BE1F-019D0CD3C6EA}" dt="2018-12-12T06:58:36.038" v="80" actId="2696"/>
        <pc:sldMkLst>
          <pc:docMk/>
          <pc:sldMk cId="3237202743" sldId="287"/>
        </pc:sldMkLst>
      </pc:sldChg>
      <pc:sldChg chg="del">
        <pc:chgData name="Elisabeth van Bentum" userId="f953b638-769d-4c88-93ab-988cc148a395" providerId="ADAL" clId="{659FF235-60AF-4DB5-BE1F-019D0CD3C6EA}" dt="2018-12-12T06:58:41.553" v="81" actId="2696"/>
        <pc:sldMkLst>
          <pc:docMk/>
          <pc:sldMk cId="3811155595" sldId="292"/>
        </pc:sldMkLst>
      </pc:sldChg>
      <pc:sldChg chg="modSp">
        <pc:chgData name="Elisabeth van Bentum" userId="f953b638-769d-4c88-93ab-988cc148a395" providerId="ADAL" clId="{659FF235-60AF-4DB5-BE1F-019D0CD3C6EA}" dt="2018-12-13T08:28:54.883" v="92" actId="1076"/>
        <pc:sldMkLst>
          <pc:docMk/>
          <pc:sldMk cId="381053304" sldId="295"/>
        </pc:sldMkLst>
        <pc:spChg chg="mod">
          <ac:chgData name="Elisabeth van Bentum" userId="f953b638-769d-4c88-93ab-988cc148a395" providerId="ADAL" clId="{659FF235-60AF-4DB5-BE1F-019D0CD3C6EA}" dt="2018-12-13T08:28:54.883" v="92" actId="1076"/>
          <ac:spMkLst>
            <pc:docMk/>
            <pc:sldMk cId="381053304" sldId="295"/>
            <ac:spMk id="3" creationId="{49DF549C-1319-42B3-9666-0CC713A90C1E}"/>
          </ac:spMkLst>
        </pc:spChg>
      </pc:sldChg>
      <pc:sldChg chg="modSp">
        <pc:chgData name="Elisabeth van Bentum" userId="f953b638-769d-4c88-93ab-988cc148a395" providerId="ADAL" clId="{659FF235-60AF-4DB5-BE1F-019D0CD3C6EA}" dt="2018-12-11T22:13:33.456" v="11" actId="207"/>
        <pc:sldMkLst>
          <pc:docMk/>
          <pc:sldMk cId="2728606156" sldId="304"/>
        </pc:sldMkLst>
        <pc:spChg chg="mod">
          <ac:chgData name="Elisabeth van Bentum" userId="f953b638-769d-4c88-93ab-988cc148a395" providerId="ADAL" clId="{659FF235-60AF-4DB5-BE1F-019D0CD3C6EA}" dt="2018-12-11T22:13:33.456" v="11" actId="207"/>
          <ac:spMkLst>
            <pc:docMk/>
            <pc:sldMk cId="2728606156" sldId="304"/>
            <ac:spMk id="6" creationId="{3D4CD584-F1B2-4D63-A62F-BE60C5B50B71}"/>
          </ac:spMkLst>
        </pc:spChg>
      </pc:sldChg>
      <pc:sldChg chg="addSp modSp">
        <pc:chgData name="Elisabeth van Bentum" userId="f953b638-769d-4c88-93ab-988cc148a395" providerId="ADAL" clId="{659FF235-60AF-4DB5-BE1F-019D0CD3C6EA}" dt="2018-12-13T09:12:54.209" v="96" actId="20577"/>
        <pc:sldMkLst>
          <pc:docMk/>
          <pc:sldMk cId="1026392901" sldId="306"/>
        </pc:sldMkLst>
        <pc:spChg chg="mod">
          <ac:chgData name="Elisabeth van Bentum" userId="f953b638-769d-4c88-93ab-988cc148a395" providerId="ADAL" clId="{659FF235-60AF-4DB5-BE1F-019D0CD3C6EA}" dt="2018-12-13T09:12:47.319" v="93" actId="20577"/>
          <ac:spMkLst>
            <pc:docMk/>
            <pc:sldMk cId="1026392901" sldId="306"/>
            <ac:spMk id="2" creationId="{D9C1A3E9-416D-4C8E-9940-4C76AA2D1529}"/>
          </ac:spMkLst>
        </pc:spChg>
        <pc:spChg chg="add mod">
          <ac:chgData name="Elisabeth van Bentum" userId="f953b638-769d-4c88-93ab-988cc148a395" providerId="ADAL" clId="{659FF235-60AF-4DB5-BE1F-019D0CD3C6EA}" dt="2018-12-13T09:12:54.209" v="96" actId="20577"/>
          <ac:spMkLst>
            <pc:docMk/>
            <pc:sldMk cId="1026392901" sldId="306"/>
            <ac:spMk id="6" creationId="{A9085D25-368D-4EA8-B978-10427B8D4D04}"/>
          </ac:spMkLst>
        </pc:spChg>
      </pc:sldChg>
      <pc:sldChg chg="modSp">
        <pc:chgData name="Elisabeth van Bentum" userId="f953b638-769d-4c88-93ab-988cc148a395" providerId="ADAL" clId="{659FF235-60AF-4DB5-BE1F-019D0CD3C6EA}" dt="2018-12-11T22:13:52.072" v="13" actId="207"/>
        <pc:sldMkLst>
          <pc:docMk/>
          <pc:sldMk cId="989780017" sldId="402"/>
        </pc:sldMkLst>
        <pc:spChg chg="mod">
          <ac:chgData name="Elisabeth van Bentum" userId="f953b638-769d-4c88-93ab-988cc148a395" providerId="ADAL" clId="{659FF235-60AF-4DB5-BE1F-019D0CD3C6EA}" dt="2018-12-11T22:13:52.072" v="13" actId="207"/>
          <ac:spMkLst>
            <pc:docMk/>
            <pc:sldMk cId="989780017" sldId="402"/>
            <ac:spMk id="4" creationId="{68B61710-923F-42BF-B363-C18EDBDD9F2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507DF-2202-4BA8-BDB6-4A94C4E1249F}" type="datetimeFigureOut">
              <a:rPr lang="en-GB" smtClean="0"/>
              <a:pPr/>
              <a:t>13/12/2018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BE544-F562-4C35-A9FD-B90A56CB17E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831F-9B2E-456E-A65A-E6850032F803}" type="datetimeFigureOut">
              <a:rPr lang="nl-NL" smtClean="0"/>
              <a:pPr/>
              <a:t>13-12-2018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CCD01-D426-423B-AF6B-42A66387078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3517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503238" y="1057275"/>
            <a:ext cx="6502401" cy="36576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z="700"/>
              <a:t>Title: CoPs</a:t>
            </a:r>
            <a:endParaRPr lang="en-US" sz="700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/>
            <a:r>
              <a:rPr lang="en-US" sz="700"/>
              <a:t>Date: October 11, 2017</a:t>
            </a:r>
            <a:endParaRPr lang="en-US" sz="7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C17D-ADA0-48C8-B540-397E0E6257D4}" type="slidenum">
              <a:rPr lang="en-US" sz="900" smtClean="0"/>
              <a:t>13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504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503238" y="1057275"/>
            <a:ext cx="6502401" cy="36576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z="700"/>
              <a:t>Title: CoPs</a:t>
            </a:r>
            <a:endParaRPr lang="en-US" sz="700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/>
            <a:r>
              <a:rPr lang="en-US" sz="700"/>
              <a:t>Date: October 11, 2017</a:t>
            </a:r>
            <a:endParaRPr lang="en-US" sz="7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C17D-ADA0-48C8-B540-397E0E6257D4}" type="slidenum">
              <a:rPr lang="en-US" sz="900" smtClean="0"/>
              <a:t>14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78656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z="700"/>
              <a:t>Title: CoPs</a:t>
            </a:r>
            <a:endParaRPr lang="en-US" sz="700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/>
            <a:r>
              <a:rPr lang="en-US" sz="700"/>
              <a:t>Date: October 11, 2017</a:t>
            </a:r>
            <a:endParaRPr lang="en-US" sz="7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C17D-ADA0-48C8-B540-397E0E6257D4}" type="slidenum">
              <a:rPr lang="en-US" sz="900" smtClean="0"/>
              <a:t>15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52093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z="700"/>
              <a:t>Title: CoPs</a:t>
            </a:r>
            <a:endParaRPr lang="en-US" sz="700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/>
            <a:r>
              <a:rPr lang="en-US" sz="700"/>
              <a:t>Date: October 11, 2017</a:t>
            </a:r>
            <a:endParaRPr lang="en-US" sz="7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C17D-ADA0-48C8-B540-397E0E6257D4}" type="slidenum">
              <a:rPr lang="en-US" sz="900" smtClean="0"/>
              <a:t>16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60002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solidFill>
                  <a:srgbClr val="7097D3"/>
                </a:solidFill>
                <a:latin typeface="Wingdings" panose="05000000000000000000" pitchFamily="2" charset="2"/>
              </a:rPr>
              <a:t> </a:t>
            </a:r>
            <a:r>
              <a:rPr lang="nl-NL" b="1" dirty="0">
                <a:solidFill>
                  <a:srgbClr val="000000"/>
                </a:solidFill>
                <a:latin typeface="Verdana" panose="020B0604030504040204" pitchFamily="34" charset="0"/>
              </a:rPr>
              <a:t>Polderweg West </a:t>
            </a:r>
            <a:r>
              <a:rPr lang="nl-NL" dirty="0">
                <a:solidFill>
                  <a:srgbClr val="000000"/>
                </a:solidFill>
                <a:latin typeface="Verdana" panose="020B0604030504040204" pitchFamily="34" charset="0"/>
              </a:rPr>
              <a:t>320 </a:t>
            </a:r>
            <a:r>
              <a:rPr lang="nl-NL" dirty="0" err="1">
                <a:solidFill>
                  <a:srgbClr val="000000"/>
                </a:solidFill>
                <a:latin typeface="Verdana" panose="020B0604030504040204" pitchFamily="34" charset="0"/>
              </a:rPr>
              <a:t>μg</a:t>
            </a:r>
            <a:r>
              <a:rPr lang="nl-NL" dirty="0">
                <a:solidFill>
                  <a:srgbClr val="000000"/>
                </a:solidFill>
                <a:latin typeface="Verdana" panose="020B0604030504040204" pitchFamily="34" charset="0"/>
              </a:rPr>
              <a:t>/kg PFOA</a:t>
            </a:r>
            <a:endParaRPr lang="nl-NL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Verdana" panose="020B0604030504040204" pitchFamily="34" charset="0"/>
              </a:rPr>
              <a:t>mogelijk lokale afwijking (poldersysteem of luchtemissie slaat neer op grotere afstand) maar lokale extra bron niet uitgesloten.</a:t>
            </a:r>
            <a:endParaRPr lang="nl-NL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nl-NL" dirty="0">
                <a:solidFill>
                  <a:srgbClr val="7097D3"/>
                </a:solidFill>
                <a:latin typeface="Wingdings" panose="05000000000000000000" pitchFamily="2" charset="2"/>
              </a:rPr>
              <a:t> </a:t>
            </a:r>
            <a:r>
              <a:rPr lang="nl-NL" b="1" dirty="0">
                <a:solidFill>
                  <a:srgbClr val="000000"/>
                </a:solidFill>
                <a:latin typeface="Verdana" panose="020B0604030504040204" pitchFamily="34" charset="0"/>
              </a:rPr>
              <a:t>volkstuincomplexen</a:t>
            </a:r>
            <a:r>
              <a:rPr lang="nl-NL" dirty="0">
                <a:solidFill>
                  <a:srgbClr val="000000"/>
                </a:solidFill>
                <a:latin typeface="Verdana" panose="020B0604030504040204" pitchFamily="34" charset="0"/>
              </a:rPr>
              <a:t> 75 </a:t>
            </a:r>
            <a:r>
              <a:rPr lang="nl-NL" dirty="0" err="1">
                <a:solidFill>
                  <a:srgbClr val="000000"/>
                </a:solidFill>
                <a:latin typeface="Verdana" panose="020B0604030504040204" pitchFamily="34" charset="0"/>
              </a:rPr>
              <a:t>μg</a:t>
            </a:r>
            <a:r>
              <a:rPr lang="nl-NL" dirty="0">
                <a:solidFill>
                  <a:srgbClr val="000000"/>
                </a:solidFill>
                <a:latin typeface="Verdana" panose="020B0604030504040204" pitchFamily="34" charset="0"/>
              </a:rPr>
              <a:t>/kg.</a:t>
            </a:r>
          </a:p>
          <a:p>
            <a:r>
              <a:rPr lang="nl-NL" dirty="0">
                <a:solidFill>
                  <a:srgbClr val="000000"/>
                </a:solidFill>
                <a:latin typeface="Verdana" panose="020B0604030504040204" pitchFamily="34" charset="0"/>
              </a:rPr>
              <a:t>&lt; risicogrenswaarde voor wonen met moestuin van 86 </a:t>
            </a:r>
            <a:r>
              <a:rPr lang="nl-NL" dirty="0" err="1">
                <a:solidFill>
                  <a:srgbClr val="000000"/>
                </a:solidFill>
                <a:latin typeface="Verdana" panose="020B0604030504040204" pitchFamily="34" charset="0"/>
              </a:rPr>
              <a:t>μg</a:t>
            </a:r>
            <a:r>
              <a:rPr lang="nl-NL" dirty="0">
                <a:solidFill>
                  <a:srgbClr val="000000"/>
                </a:solidFill>
                <a:latin typeface="Verdana" panose="020B0604030504040204" pitchFamily="34" charset="0"/>
              </a:rPr>
              <a:t>/kg.</a:t>
            </a:r>
          </a:p>
          <a:p>
            <a:r>
              <a:rPr lang="nl-NL" dirty="0">
                <a:solidFill>
                  <a:srgbClr val="7097D3"/>
                </a:solidFill>
                <a:latin typeface="Wingdings" panose="05000000000000000000" pitchFamily="2" charset="2"/>
              </a:rPr>
              <a:t> </a:t>
            </a:r>
            <a:r>
              <a:rPr lang="nl-NL" b="1" dirty="0">
                <a:solidFill>
                  <a:srgbClr val="000000"/>
                </a:solidFill>
                <a:latin typeface="Verdana" panose="020B0604030504040204" pitchFamily="34" charset="0"/>
              </a:rPr>
              <a:t>Weilanden</a:t>
            </a:r>
            <a:r>
              <a:rPr lang="nl-NL" dirty="0">
                <a:solidFill>
                  <a:srgbClr val="000000"/>
                </a:solidFill>
                <a:latin typeface="Verdana" panose="020B0604030504040204" pitchFamily="34" charset="0"/>
              </a:rPr>
              <a:t> 150 </a:t>
            </a:r>
            <a:r>
              <a:rPr lang="nl-NL" dirty="0" err="1">
                <a:solidFill>
                  <a:srgbClr val="000000"/>
                </a:solidFill>
                <a:latin typeface="Verdana" panose="020B0604030504040204" pitchFamily="34" charset="0"/>
              </a:rPr>
              <a:t>μg</a:t>
            </a:r>
            <a:r>
              <a:rPr lang="nl-NL" dirty="0">
                <a:solidFill>
                  <a:srgbClr val="000000"/>
                </a:solidFill>
                <a:latin typeface="Verdana" panose="020B0604030504040204" pitchFamily="34" charset="0"/>
              </a:rPr>
              <a:t>/kg. Geen risicogrenswaarden. Uit onderzoeken uit Duitsland naar de aanwezigheid van PFOA in melk en rundvee wordt afgeleid dat dit doorgaans een</a:t>
            </a:r>
          </a:p>
          <a:p>
            <a:r>
              <a:rPr lang="nl-NL" dirty="0">
                <a:solidFill>
                  <a:srgbClr val="000000"/>
                </a:solidFill>
                <a:latin typeface="Verdana" panose="020B0604030504040204" pitchFamily="34" charset="0"/>
              </a:rPr>
              <a:t>minder gevoelige blootstellingsroute is. </a:t>
            </a:r>
          </a:p>
          <a:p>
            <a:r>
              <a:rPr lang="nl-NL" dirty="0">
                <a:solidFill>
                  <a:srgbClr val="7097D3"/>
                </a:solidFill>
                <a:latin typeface="Wingdings" panose="05000000000000000000" pitchFamily="2" charset="2"/>
              </a:rPr>
              <a:t> </a:t>
            </a:r>
            <a:r>
              <a:rPr lang="nl-NL" b="1" dirty="0">
                <a:solidFill>
                  <a:srgbClr val="000000"/>
                </a:solidFill>
                <a:latin typeface="Verdana" panose="020B0604030504040204" pitchFamily="34" charset="0"/>
              </a:rPr>
              <a:t>NVWA </a:t>
            </a:r>
            <a:r>
              <a:rPr lang="nl-NL" dirty="0">
                <a:solidFill>
                  <a:srgbClr val="000000"/>
                </a:solidFill>
                <a:latin typeface="Verdana" panose="020B0604030504040204" pitchFamily="34" charset="0"/>
              </a:rPr>
              <a:t>onderzoek</a:t>
            </a:r>
            <a:r>
              <a:rPr lang="nl-NL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dirty="0">
                <a:solidFill>
                  <a:srgbClr val="000000"/>
                </a:solidFill>
                <a:latin typeface="Verdana" panose="020B0604030504040204" pitchFamily="34" charset="0"/>
              </a:rPr>
              <a:t>(zuivel, kuilgras en eieren) geeft aan dat risico voor mensen via zuivel niet groot is.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2615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6179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0450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4351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welke provincies </a:t>
            </a:r>
            <a:endParaRPr lang="nl-NL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meeste meetpunten betreffen ondiepe meetpunten.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8683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zit in het </a:t>
            </a:r>
            <a:r>
              <a:rPr lang="nl-NL" dirty="0" err="1"/>
              <a:t>oppwater</a:t>
            </a:r>
            <a:r>
              <a:rPr lang="nl-NL" dirty="0"/>
              <a:t> maar dat zit het al als het land binnenkomt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0" spc="20" baseline="0" dirty="0">
                <a:effectLst/>
              </a:rPr>
              <a:t>‘Annual Average Environmental Quality Standard’ </a:t>
            </a:r>
            <a:endParaRPr lang="nl-NL" sz="1200" kern="1000" spc="20" baseline="0" dirty="0">
              <a:effectLst/>
            </a:endParaRPr>
          </a:p>
          <a:p>
            <a:endParaRPr lang="nl-NL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waarde van de AA-EQS voor PFOS is dermate laag, dat deze in veel gevallen beneden de detectielimiet ligt van de uitgevoerde metingen in de ontvangen datasets.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968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is het verschil met het plaatje </a:t>
            </a:r>
            <a:r>
              <a:rPr lang="nl-NL" dirty="0" err="1"/>
              <a:t>hhierna</a:t>
            </a:r>
            <a:r>
              <a:rPr lang="nl-NL" dirty="0"/>
              <a:t>? Waarden komen niet helemaal overeen. En de kaart hiervoor. </a:t>
            </a:r>
          </a:p>
          <a:p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Dit zijn niet alle meetlocaties, maar alleen degene waar we meerdere waarden van hadden (meerdere in 1 jaar)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0110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3504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i="1" dirty="0"/>
              <a:t>Ofwel, de situatie in Nederland voor wat betreft drinkwaterbereiding lijkt niet vergelijkbaar met de US, Zweden of Australië, waar verregaande zuivering nodig is.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84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Praktisch gezien zorgt PFAS in grond voor meer problemen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Geografisch</a:t>
            </a:r>
            <a:r>
              <a:rPr lang="en-US" sz="1200" dirty="0"/>
              <a:t> </a:t>
            </a:r>
            <a:r>
              <a:rPr lang="en-US" sz="1200" dirty="0" err="1"/>
              <a:t>gezien</a:t>
            </a:r>
            <a:r>
              <a:rPr lang="en-US" sz="1200" dirty="0"/>
              <a:t> </a:t>
            </a:r>
            <a:r>
              <a:rPr lang="en-US" sz="1200" dirty="0" err="1"/>
              <a:t>nog</a:t>
            </a:r>
            <a:r>
              <a:rPr lang="en-US" sz="1200" dirty="0"/>
              <a:t> </a:t>
            </a:r>
            <a:r>
              <a:rPr lang="en-US" sz="1200" dirty="0" err="1"/>
              <a:t>weinig</a:t>
            </a:r>
            <a:r>
              <a:rPr lang="en-US" sz="1200" dirty="0"/>
              <a:t> data </a:t>
            </a:r>
            <a:r>
              <a:rPr lang="en-US" sz="1200" dirty="0" err="1"/>
              <a:t>beschikbaar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Data </a:t>
            </a:r>
            <a:r>
              <a:rPr lang="en-US" sz="1200" dirty="0" err="1"/>
              <a:t>beschikbaar</a:t>
            </a:r>
            <a:r>
              <a:rPr lang="en-US" sz="1200" dirty="0"/>
              <a:t> </a:t>
            </a:r>
            <a:r>
              <a:rPr lang="en-US" sz="1200" dirty="0" err="1"/>
              <a:t>uit</a:t>
            </a:r>
            <a:r>
              <a:rPr lang="en-US" sz="1200" dirty="0"/>
              <a:t> Haarlemmermeer/</a:t>
            </a:r>
            <a:r>
              <a:rPr lang="en-US" sz="1200" dirty="0" err="1"/>
              <a:t>regio</a:t>
            </a:r>
            <a:r>
              <a:rPr lang="en-US" sz="1200" dirty="0"/>
              <a:t> </a:t>
            </a:r>
            <a:r>
              <a:rPr lang="en-US" sz="1200" dirty="0" err="1"/>
              <a:t>Noordzeekanaal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regio</a:t>
            </a:r>
            <a:r>
              <a:rPr lang="en-US" sz="1200" dirty="0"/>
              <a:t> Dordrecht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200" dirty="0"/>
              <a:t>      (</a:t>
            </a:r>
            <a:r>
              <a:rPr lang="en-US" sz="1200" b="1" dirty="0"/>
              <a:t>PFOS 2 µg/</a:t>
            </a:r>
            <a:r>
              <a:rPr lang="en-US" sz="1200" b="1" dirty="0" err="1"/>
              <a:t>kgds</a:t>
            </a:r>
            <a:r>
              <a:rPr lang="en-US" sz="1200" dirty="0"/>
              <a:t>, </a:t>
            </a:r>
            <a:r>
              <a:rPr lang="en-US" sz="1200" b="1" dirty="0"/>
              <a:t>PFOA 2,5 µg/</a:t>
            </a:r>
            <a:r>
              <a:rPr lang="en-US" sz="1200" b="1" dirty="0" err="1"/>
              <a:t>kgds</a:t>
            </a:r>
            <a:r>
              <a:rPr lang="en-US" sz="1200" b="1" dirty="0"/>
              <a:t>, </a:t>
            </a:r>
            <a:r>
              <a:rPr lang="en-US" sz="1200" dirty="0"/>
              <a:t>90-95percentiel)</a:t>
            </a:r>
          </a:p>
          <a:p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2 en 2,5 afgerond? Noemen </a:t>
            </a:r>
            <a:r>
              <a:rPr lang="en-US" sz="1200" dirty="0" err="1"/>
              <a:t>Verhoogde</a:t>
            </a:r>
            <a:r>
              <a:rPr lang="en-US" sz="1200" dirty="0"/>
              <a:t> </a:t>
            </a:r>
            <a:r>
              <a:rPr lang="en-US" sz="1200" dirty="0" err="1"/>
              <a:t>achtergrondbelasting</a:t>
            </a:r>
            <a:endParaRPr lang="en-US" sz="1200" dirty="0"/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Nieuwe bedreigingen of zorgwekkende stoffen voor het UP waar we nu aan werken ook pilots gaan lopen die daar </a:t>
            </a:r>
            <a:r>
              <a:rPr lang="nl-NL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mogelijk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meer zicht op gaan geven.</a:t>
            </a:r>
          </a:p>
          <a:p>
            <a:endParaRPr lang="en-US" sz="1200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We hebben nu meer gegevens en in een aantal gebieden die we nu onderzoeken zijn de percentiel waardes in onverdachte grond hoger</a:t>
            </a:r>
          </a:p>
          <a:p>
            <a:r>
              <a:rPr lang="nl-NL" dirty="0"/>
              <a:t>95 percentiel van 10 tot 16 voor PFOS en 4 voor PFOA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6702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7356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5">
            <a:extLst>
              <a:ext uri="{FF2B5EF4-FFF2-40B4-BE49-F238E27FC236}">
                <a16:creationId xmlns:a16="http://schemas.microsoft.com/office/drawing/2014/main" id="{6FF99F8B-64EB-44B4-ACCD-8B270A7CDC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3478"/>
            <a:ext cx="9144000" cy="3701103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8" y="1875826"/>
            <a:ext cx="6518207" cy="790380"/>
          </a:xfrm>
        </p:spPr>
        <p:txBody>
          <a:bodyPr wrap="square" lIns="0" tIns="0" rIns="0" bIns="0" anchor="b" anchorCtr="0">
            <a:noAutofit/>
          </a:bodyPr>
          <a:lstStyle>
            <a:lvl1pPr marL="0" indent="0" algn="r">
              <a:lnSpc>
                <a:spcPts val="3600"/>
              </a:lnSpc>
              <a:spcBef>
                <a:spcPts val="0"/>
              </a:spcBef>
              <a:buNone/>
              <a:defRPr sz="3600" b="0" kern="3000" spc="0" normalizeH="0" baseline="0">
                <a:solidFill>
                  <a:schemeClr val="bg1"/>
                </a:solidFill>
                <a:latin typeface="Segoe UI Light" pitchFamily="34" charset="0"/>
                <a:ea typeface="Ebrima" pitchFamily="2" charset="0"/>
                <a:cs typeface="Ebrim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2195736" y="2850454"/>
            <a:ext cx="6518209" cy="388475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FontTx/>
              <a:buNone/>
              <a:defRPr sz="1200" b="1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3F7FC"/>
                </a:solidFill>
              </a:defRPr>
            </a:lvl2pPr>
            <a:lvl3pPr>
              <a:defRPr>
                <a:solidFill>
                  <a:srgbClr val="F3F7FC"/>
                </a:solidFill>
              </a:defRPr>
            </a:lvl3pPr>
            <a:lvl4pPr>
              <a:defRPr>
                <a:solidFill>
                  <a:srgbClr val="F3F7FC"/>
                </a:solidFill>
              </a:defRPr>
            </a:lvl4pPr>
            <a:lvl5pPr>
              <a:defRPr>
                <a:solidFill>
                  <a:srgbClr val="F3F7F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tekst 21"/>
          <p:cNvSpPr>
            <a:spLocks noGrp="1"/>
          </p:cNvSpPr>
          <p:nvPr>
            <p:ph type="body" sz="quarter" idx="12"/>
          </p:nvPr>
        </p:nvSpPr>
        <p:spPr>
          <a:xfrm>
            <a:off x="2195738" y="3423533"/>
            <a:ext cx="6518209" cy="209142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FontTx/>
              <a:buNone/>
              <a:defRPr sz="9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3F7FC"/>
                </a:solidFill>
              </a:defRPr>
            </a:lvl2pPr>
            <a:lvl3pPr>
              <a:defRPr>
                <a:solidFill>
                  <a:srgbClr val="F3F7FC"/>
                </a:solidFill>
              </a:defRPr>
            </a:lvl3pPr>
            <a:lvl4pPr>
              <a:defRPr>
                <a:solidFill>
                  <a:srgbClr val="F3F7FC"/>
                </a:solidFill>
              </a:defRPr>
            </a:lvl4pPr>
            <a:lvl5pPr>
              <a:defRPr>
                <a:solidFill>
                  <a:srgbClr val="F3F7F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6DCD658C-7CA3-4028-88C1-BC2A1F2A16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204" y="3824581"/>
            <a:ext cx="4411194" cy="9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20523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4E1BFA-60C7-4AF9-8FB1-6012CBE6799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media 5"/>
          <p:cNvSpPr>
            <a:spLocks noGrp="1"/>
          </p:cNvSpPr>
          <p:nvPr>
            <p:ph type="media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F3BC2781-466A-489D-8F19-587090B65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9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B71FC4-8094-43C7-AE13-76585754290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Tijdelijke aanduiding voor tekst 7"/>
          <p:cNvSpPr>
            <a:spLocks noGrp="1"/>
          </p:cNvSpPr>
          <p:nvPr>
            <p:ph type="body" sz="quarter" idx="11" hasCustomPrompt="1"/>
          </p:nvPr>
        </p:nvSpPr>
        <p:spPr>
          <a:xfrm>
            <a:off x="3255082" y="3884615"/>
            <a:ext cx="5615940" cy="78486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nl-NL" dirty="0"/>
              <a:t>www.expertisecentrumpfas.nl/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884CF-0D4B-4924-A8E7-5D484746A7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93354"/>
            <a:ext cx="2797327" cy="586239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39BFBB1-2033-4AEE-A73C-808F51224F4E}"/>
              </a:ext>
            </a:extLst>
          </p:cNvPr>
          <p:cNvSpPr txBox="1">
            <a:spLocks/>
          </p:cNvSpPr>
          <p:nvPr userDrawn="1"/>
        </p:nvSpPr>
        <p:spPr>
          <a:xfrm>
            <a:off x="417226" y="2285309"/>
            <a:ext cx="8475254" cy="1562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5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9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6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466618">
              <a:spcBef>
                <a:spcPts val="153"/>
              </a:spcBef>
              <a:spcAft>
                <a:spcPts val="306"/>
              </a:spcAft>
              <a:buNone/>
            </a:pPr>
            <a:endParaRPr lang="en-US" sz="1089" dirty="0"/>
          </a:p>
          <a:p>
            <a:endParaRPr lang="en-US" sz="1225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2F03FB4-6319-43B9-ABD7-597E019C39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9866"/>
            <a:ext cx="1934234" cy="20512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22B63905-D8BA-4886-A611-92FD9B9E69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57" y="151669"/>
            <a:ext cx="862180" cy="58857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F31356B-693A-4EBA-B6D1-70780EC0D0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77" y="189269"/>
            <a:ext cx="1473425" cy="38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97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en-US" smtClean="0"/>
              <a:t>12/13/2018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1" y="4210997"/>
            <a:ext cx="8062913" cy="5265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165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02500" indent="0">
              <a:buNone/>
              <a:defRPr/>
            </a:lvl3pPr>
            <a:lvl4pPr marL="405000" indent="0">
              <a:buNone/>
              <a:defRPr/>
            </a:lvl4pPr>
            <a:lvl5pPr marL="607500" indent="0">
              <a:buNone/>
              <a:defRPr/>
            </a:lvl5pPr>
          </a:lstStyle>
          <a:p>
            <a:pPr lvl="0"/>
            <a:r>
              <a:rPr lang="en-US" dirty="0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4036829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5">
            <a:extLst>
              <a:ext uri="{FF2B5EF4-FFF2-40B4-BE49-F238E27FC236}">
                <a16:creationId xmlns:a16="http://schemas.microsoft.com/office/drawing/2014/main" id="{6FF99F8B-64EB-44B4-ACCD-8B270A7CDC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3478"/>
            <a:ext cx="9144000" cy="3701103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8" y="1875826"/>
            <a:ext cx="6518207" cy="790380"/>
          </a:xfrm>
        </p:spPr>
        <p:txBody>
          <a:bodyPr wrap="square" lIns="0" tIns="0" rIns="0" bIns="0" anchor="b" anchorCtr="0">
            <a:noAutofit/>
          </a:bodyPr>
          <a:lstStyle>
            <a:lvl1pPr marL="0" indent="0" algn="r">
              <a:lnSpc>
                <a:spcPts val="3600"/>
              </a:lnSpc>
              <a:spcBef>
                <a:spcPts val="0"/>
              </a:spcBef>
              <a:buNone/>
              <a:defRPr sz="3600" b="0" kern="3000" spc="0" normalizeH="0" baseline="0">
                <a:solidFill>
                  <a:schemeClr val="bg1"/>
                </a:solidFill>
                <a:latin typeface="Segoe UI Light" pitchFamily="34" charset="0"/>
                <a:ea typeface="Ebrima" pitchFamily="2" charset="0"/>
                <a:cs typeface="Ebrim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2195736" y="2850454"/>
            <a:ext cx="6518209" cy="388475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FontTx/>
              <a:buNone/>
              <a:defRPr sz="1200" b="1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3F7FC"/>
                </a:solidFill>
              </a:defRPr>
            </a:lvl2pPr>
            <a:lvl3pPr>
              <a:defRPr>
                <a:solidFill>
                  <a:srgbClr val="F3F7FC"/>
                </a:solidFill>
              </a:defRPr>
            </a:lvl3pPr>
            <a:lvl4pPr>
              <a:defRPr>
                <a:solidFill>
                  <a:srgbClr val="F3F7FC"/>
                </a:solidFill>
              </a:defRPr>
            </a:lvl4pPr>
            <a:lvl5pPr>
              <a:defRPr>
                <a:solidFill>
                  <a:srgbClr val="F3F7F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tekst 21"/>
          <p:cNvSpPr>
            <a:spLocks noGrp="1"/>
          </p:cNvSpPr>
          <p:nvPr>
            <p:ph type="body" sz="quarter" idx="12"/>
          </p:nvPr>
        </p:nvSpPr>
        <p:spPr>
          <a:xfrm>
            <a:off x="2195738" y="3423533"/>
            <a:ext cx="6518209" cy="209142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FontTx/>
              <a:buNone/>
              <a:defRPr sz="9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3F7FC"/>
                </a:solidFill>
              </a:defRPr>
            </a:lvl2pPr>
            <a:lvl3pPr>
              <a:defRPr>
                <a:solidFill>
                  <a:srgbClr val="F3F7FC"/>
                </a:solidFill>
              </a:defRPr>
            </a:lvl3pPr>
            <a:lvl4pPr>
              <a:defRPr>
                <a:solidFill>
                  <a:srgbClr val="F3F7FC"/>
                </a:solidFill>
              </a:defRPr>
            </a:lvl4pPr>
            <a:lvl5pPr>
              <a:defRPr>
                <a:solidFill>
                  <a:srgbClr val="F3F7F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6DCD658C-7CA3-4028-88C1-BC2A1F2A16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0112" y="4291851"/>
            <a:ext cx="3436708" cy="72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36950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pla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B539F9C-225A-42BC-A3EB-C0244FCCE93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9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/>
          </p:nvPr>
        </p:nvSpPr>
        <p:spPr>
          <a:xfrm>
            <a:off x="647700" y="1716087"/>
            <a:ext cx="7847901" cy="258193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7CC9166F-F9C2-4323-A829-4246A038DA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256" y="4479116"/>
            <a:ext cx="1933231" cy="4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4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numer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2FF92B-1B1C-4A4E-8632-DE30D42D1C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9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0"/>
          </p:nvPr>
        </p:nvSpPr>
        <p:spPr>
          <a:xfrm>
            <a:off x="647700" y="1716088"/>
            <a:ext cx="7847901" cy="2644775"/>
          </a:xfrm>
        </p:spPr>
        <p:txBody>
          <a:bodyPr>
            <a:noAutofit/>
          </a:bodyPr>
          <a:lstStyle>
            <a:lvl1pPr marL="230400" indent="-230400">
              <a:buFont typeface="Segoe UI Semibold" pitchFamily="34" charset="0"/>
              <a:buChar char="˗"/>
              <a:defRPr/>
            </a:lvl1pPr>
            <a:lvl2pPr marL="576900" indent="-342900">
              <a:buFont typeface="Segoe UI Semibold" pitchFamily="34" charset="0"/>
              <a:buChar char="·"/>
              <a:defRPr/>
            </a:lvl2pPr>
            <a:lvl3pPr marL="709200" indent="-230400">
              <a:buFont typeface="Segoe UI Semibold" pitchFamily="34" charset="0"/>
              <a:buChar char="˗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0" name="Picture 7">
            <a:hlinkClick r:id="" action="ppaction://noaction"/>
            <a:extLst>
              <a:ext uri="{FF2B5EF4-FFF2-40B4-BE49-F238E27FC236}">
                <a16:creationId xmlns:a16="http://schemas.microsoft.com/office/drawing/2014/main" id="{15D6A76E-A03E-49CC-A24C-4581860E6F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256" y="4479116"/>
            <a:ext cx="1933231" cy="4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70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D3FE04-43A7-4874-B7C6-4834E403057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9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1"/>
          </p:nvPr>
        </p:nvSpPr>
        <p:spPr>
          <a:xfrm>
            <a:off x="647700" y="3256800"/>
            <a:ext cx="2880000" cy="1620000"/>
          </a:xfrm>
          <a:solidFill>
            <a:srgbClr val="18435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Tijdelijke aanduiding voor tekst 8"/>
          <p:cNvSpPr>
            <a:spLocks noGrp="1"/>
          </p:cNvSpPr>
          <p:nvPr>
            <p:ph type="body" sz="quarter" idx="10"/>
          </p:nvPr>
        </p:nvSpPr>
        <p:spPr>
          <a:xfrm>
            <a:off x="647700" y="1716088"/>
            <a:ext cx="7847901" cy="3160711"/>
          </a:xfrm>
        </p:spPr>
        <p:txBody>
          <a:bodyPr>
            <a:noAutofit/>
          </a:bodyPr>
          <a:lstStyle>
            <a:lvl1pPr marL="230400" indent="-230400">
              <a:buFont typeface="Segoe UI Semibold" pitchFamily="34" charset="0"/>
              <a:buChar char="˗"/>
              <a:defRPr/>
            </a:lvl1pPr>
            <a:lvl2pPr marL="576900" indent="-342900">
              <a:buFont typeface="Segoe UI Semibold" pitchFamily="34" charset="0"/>
              <a:buChar char="·"/>
              <a:defRPr/>
            </a:lvl2pPr>
            <a:lvl3pPr marL="709200" indent="-230400">
              <a:buFont typeface="Segoe UI Semibold" pitchFamily="34" charset="0"/>
              <a:buChar char="˗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Picture 7">
            <a:hlinkClick r:id="" action="ppaction://noaction"/>
            <a:extLst>
              <a:ext uri="{FF2B5EF4-FFF2-40B4-BE49-F238E27FC236}">
                <a16:creationId xmlns:a16="http://schemas.microsoft.com/office/drawing/2014/main" id="{AB6E54C0-D3BF-4F52-8DFD-2E1BC59201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256" y="4479116"/>
            <a:ext cx="1933231" cy="4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12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FAD060-2185-4EF7-AB77-E436C32DCEA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193208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9987" y="3219545"/>
            <a:ext cx="7845613" cy="428625"/>
          </a:xfrm>
        </p:spPr>
        <p:txBody>
          <a:bodyPr lIns="0" tIns="0" rIns="180000" bIns="0" anchor="t">
            <a:noAutofit/>
          </a:bodyPr>
          <a:lstStyle>
            <a:lvl1pPr algn="l">
              <a:lnSpc>
                <a:spcPts val="2200"/>
              </a:lnSpc>
              <a:defRPr sz="2200" b="1" kern="15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Tijdelijke aanduiding voor tekst 8"/>
          <p:cNvSpPr>
            <a:spLocks noGrp="1"/>
          </p:cNvSpPr>
          <p:nvPr>
            <p:ph type="body" sz="quarter" idx="11"/>
          </p:nvPr>
        </p:nvSpPr>
        <p:spPr>
          <a:xfrm>
            <a:off x="649987" y="3648171"/>
            <a:ext cx="7847901" cy="1228628"/>
          </a:xfrm>
        </p:spPr>
        <p:txBody>
          <a:bodyPr>
            <a:noAutofit/>
          </a:bodyPr>
          <a:lstStyle>
            <a:lvl1pPr marL="230400" indent="-230400">
              <a:buFont typeface="Segoe UI Semibold" pitchFamily="34" charset="0"/>
              <a:buChar char="˗"/>
              <a:defRPr/>
            </a:lvl1pPr>
            <a:lvl2pPr marL="576900" indent="-342900">
              <a:buFont typeface="Segoe UI Semibold" pitchFamily="34" charset="0"/>
              <a:buChar char="·"/>
              <a:defRPr/>
            </a:lvl2pPr>
            <a:lvl3pPr marL="709200" indent="-230400">
              <a:buFont typeface="Segoe UI Semibold" pitchFamily="34" charset="0"/>
              <a:buChar char="˗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7">
            <a:hlinkClick r:id="" action="ppaction://noaction"/>
            <a:extLst>
              <a:ext uri="{FF2B5EF4-FFF2-40B4-BE49-F238E27FC236}">
                <a16:creationId xmlns:a16="http://schemas.microsoft.com/office/drawing/2014/main" id="{534086FE-39D4-4B6F-8709-1990C0ACB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256" y="4479116"/>
            <a:ext cx="1933231" cy="4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08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-scree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65D94A-339C-41D8-9C00-DE4A4F69797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A5518252-3641-4532-9A7C-EBC832D4D6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04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-screen (title 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9CB5D6-C65C-4B04-B015-D5BCB94E01E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47701" y="1287463"/>
            <a:ext cx="7850188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F9CC9ED6-99FC-4FC6-B966-E4323C2161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5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pla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B539F9C-225A-42BC-A3EB-C0244FCCE93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9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/>
          </p:nvPr>
        </p:nvSpPr>
        <p:spPr>
          <a:xfrm>
            <a:off x="647700" y="1716087"/>
            <a:ext cx="7847901" cy="258193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7CC9166F-F9C2-4323-A829-4246A038DA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256" y="4479116"/>
            <a:ext cx="1933231" cy="4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67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-screen (title 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0B46A1-6B00-4A31-A732-6604AB66D61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7701" y="3985260"/>
            <a:ext cx="7850188" cy="428625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2200"/>
              </a:lnSpc>
              <a:defRPr sz="2200" b="0" kern="1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70F9BB89-7AF3-4C47-BE8E-0A2DD40374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43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CD20AE-97C5-46E4-9023-DC946E13636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3506264" cy="193208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3639481" y="801688"/>
            <a:ext cx="2531123" cy="193208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Tijdelijke aanduiding voor afbeelding 3"/>
          <p:cNvSpPr>
            <a:spLocks noGrp="1"/>
          </p:cNvSpPr>
          <p:nvPr>
            <p:ph type="pic" sz="quarter" idx="12"/>
          </p:nvPr>
        </p:nvSpPr>
        <p:spPr>
          <a:xfrm>
            <a:off x="6303821" y="801688"/>
            <a:ext cx="2840179" cy="193208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0" y="2866970"/>
            <a:ext cx="2818600" cy="2009829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2951800" y="2866970"/>
            <a:ext cx="3755280" cy="2009830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840280" y="2866970"/>
            <a:ext cx="2303720" cy="2009829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91844875-BA01-4A34-8243-BBD309C70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94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4E1BFA-60C7-4AF9-8FB1-6012CBE6799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media 5"/>
          <p:cNvSpPr>
            <a:spLocks noGrp="1"/>
          </p:cNvSpPr>
          <p:nvPr>
            <p:ph type="media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F3BC2781-466A-489D-8F19-587090B65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03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B71FC4-8094-43C7-AE13-76585754290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Tijdelijke aanduiding voor tekst 7"/>
          <p:cNvSpPr>
            <a:spLocks noGrp="1"/>
          </p:cNvSpPr>
          <p:nvPr>
            <p:ph type="body" sz="quarter" idx="11" hasCustomPrompt="1"/>
          </p:nvPr>
        </p:nvSpPr>
        <p:spPr>
          <a:xfrm>
            <a:off x="3255082" y="3884615"/>
            <a:ext cx="5615940" cy="78486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nl-NL" dirty="0"/>
              <a:t>www.expertisecentrumpfas.nl/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884CF-0D4B-4924-A8E7-5D484746A7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93354"/>
            <a:ext cx="2797327" cy="586239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39BFBB1-2033-4AEE-A73C-808F51224F4E}"/>
              </a:ext>
            </a:extLst>
          </p:cNvPr>
          <p:cNvSpPr txBox="1">
            <a:spLocks/>
          </p:cNvSpPr>
          <p:nvPr userDrawn="1"/>
        </p:nvSpPr>
        <p:spPr>
          <a:xfrm>
            <a:off x="417226" y="2285309"/>
            <a:ext cx="8475254" cy="1562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5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9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6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466618">
              <a:spcBef>
                <a:spcPts val="153"/>
              </a:spcBef>
              <a:spcAft>
                <a:spcPts val="306"/>
              </a:spcAft>
              <a:buNone/>
            </a:pPr>
            <a:endParaRPr lang="en-US" sz="1089" dirty="0"/>
          </a:p>
          <a:p>
            <a:endParaRPr lang="en-US" sz="1225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2F03FB4-6319-43B9-ABD7-597E019C39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9866"/>
            <a:ext cx="1934234" cy="20512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22B63905-D8BA-4886-A611-92FD9B9E69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57" y="151669"/>
            <a:ext cx="862180" cy="58857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F31356B-693A-4EBA-B6D1-70780EC0D0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77" y="189269"/>
            <a:ext cx="1473425" cy="38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82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/>
              <a:t>Add title</a:t>
            </a:r>
            <a:endParaRPr lang="nl-NL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404813" y="4210997"/>
            <a:ext cx="8315324" cy="5265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165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02500" indent="0">
              <a:buNone/>
              <a:defRPr/>
            </a:lvl3pPr>
            <a:lvl4pPr marL="405000" indent="0">
              <a:buNone/>
              <a:defRPr/>
            </a:lvl4pPr>
            <a:lvl5pPr marL="607500" indent="0">
              <a:buNone/>
              <a:defRPr/>
            </a:lvl5pPr>
          </a:lstStyle>
          <a:p>
            <a:pPr lvl="0"/>
            <a:r>
              <a:rPr lang="nl-NL"/>
              <a:t>Click to add kicker or ‘so what’. Delete if not required.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1102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540000" y="756000"/>
            <a:ext cx="8064000" cy="472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240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39100" y="1215000"/>
            <a:ext cx="8064901" cy="3516543"/>
            <a:chOff x="11711515" y="1620001"/>
            <a:chExt cx="10753201" cy="4688724"/>
          </a:xfrm>
        </p:grpSpPr>
        <p:sp>
          <p:nvSpPr>
            <p:cNvPr id="13" name="Freeform 12"/>
            <p:cNvSpPr/>
            <p:nvPr userDrawn="1"/>
          </p:nvSpPr>
          <p:spPr>
            <a:xfrm>
              <a:off x="11711515" y="1620001"/>
              <a:ext cx="10753201" cy="4688724"/>
            </a:xfrm>
            <a:custGeom>
              <a:avLst/>
              <a:gdLst>
                <a:gd name="connsiteX0" fmla="*/ 0 w 10753201"/>
                <a:gd name="connsiteY0" fmla="*/ 0 h 4688724"/>
                <a:gd name="connsiteX1" fmla="*/ 1 w 10753201"/>
                <a:gd name="connsiteY1" fmla="*/ 0 h 4688724"/>
                <a:gd name="connsiteX2" fmla="*/ 1 w 10753201"/>
                <a:gd name="connsiteY2" fmla="*/ 288000 h 4688724"/>
                <a:gd name="connsiteX3" fmla="*/ 288001 w 10753201"/>
                <a:gd name="connsiteY3" fmla="*/ 0 h 4688724"/>
                <a:gd name="connsiteX4" fmla="*/ 10753201 w 10753201"/>
                <a:gd name="connsiteY4" fmla="*/ 0 h 4688724"/>
                <a:gd name="connsiteX5" fmla="*/ 10753201 w 10753201"/>
                <a:gd name="connsiteY5" fmla="*/ 621754 h 4688724"/>
                <a:gd name="connsiteX6" fmla="*/ 10753201 w 10753201"/>
                <a:gd name="connsiteY6" fmla="*/ 1620000 h 4688724"/>
                <a:gd name="connsiteX7" fmla="*/ 10753201 w 10753201"/>
                <a:gd name="connsiteY7" fmla="*/ 4688724 h 4688724"/>
                <a:gd name="connsiteX8" fmla="*/ 0 w 10753201"/>
                <a:gd name="connsiteY8" fmla="*/ 4688724 h 4688724"/>
                <a:gd name="connsiteX9" fmla="*/ 0 w 10753201"/>
                <a:gd name="connsiteY9" fmla="*/ 1620000 h 4688724"/>
                <a:gd name="connsiteX10" fmla="*/ 0 w 10753201"/>
                <a:gd name="connsiteY10" fmla="*/ 621754 h 468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53201" h="4688724">
                  <a:moveTo>
                    <a:pt x="0" y="0"/>
                  </a:moveTo>
                  <a:lnTo>
                    <a:pt x="1" y="0"/>
                  </a:lnTo>
                  <a:lnTo>
                    <a:pt x="1" y="288000"/>
                  </a:lnTo>
                  <a:lnTo>
                    <a:pt x="288001" y="0"/>
                  </a:lnTo>
                  <a:lnTo>
                    <a:pt x="10753201" y="0"/>
                  </a:lnTo>
                  <a:lnTo>
                    <a:pt x="10753201" y="621754"/>
                  </a:lnTo>
                  <a:lnTo>
                    <a:pt x="10753201" y="1620000"/>
                  </a:lnTo>
                  <a:lnTo>
                    <a:pt x="10753201" y="4688724"/>
                  </a:lnTo>
                  <a:lnTo>
                    <a:pt x="0" y="4688724"/>
                  </a:lnTo>
                  <a:lnTo>
                    <a:pt x="0" y="1620000"/>
                  </a:lnTo>
                  <a:lnTo>
                    <a:pt x="0" y="621754"/>
                  </a:lnTo>
                  <a:close/>
                </a:path>
              </a:pathLst>
            </a:custGeom>
            <a:solidFill>
              <a:schemeClr val="accent1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prstClr val="white"/>
                </a:solidFill>
              </a:endParaRPr>
            </a:p>
          </p:txBody>
        </p:sp>
        <p:sp>
          <p:nvSpPr>
            <p:cNvPr id="11" name="Foldover Corner"/>
            <p:cNvSpPr>
              <a:spLocks/>
            </p:cNvSpPr>
            <p:nvPr userDrawn="1"/>
          </p:nvSpPr>
          <p:spPr>
            <a:xfrm>
              <a:off x="11711515" y="1620001"/>
              <a:ext cx="288000" cy="288000"/>
            </a:xfrm>
            <a:custGeom>
              <a:avLst/>
              <a:gdLst>
                <a:gd name="connsiteX0" fmla="*/ 0 w 274320"/>
                <a:gd name="connsiteY0" fmla="*/ 0 h 274320"/>
                <a:gd name="connsiteX1" fmla="*/ 274320 w 274320"/>
                <a:gd name="connsiteY1" fmla="*/ 0 h 274320"/>
                <a:gd name="connsiteX2" fmla="*/ 274320 w 274320"/>
                <a:gd name="connsiteY2" fmla="*/ 274320 h 274320"/>
                <a:gd name="connsiteX3" fmla="*/ 0 w 274320"/>
                <a:gd name="connsiteY3" fmla="*/ 274320 h 274320"/>
                <a:gd name="connsiteX4" fmla="*/ 0 w 274320"/>
                <a:gd name="connsiteY4" fmla="*/ 0 h 274320"/>
                <a:gd name="connsiteX0" fmla="*/ 0 w 274320"/>
                <a:gd name="connsiteY0" fmla="*/ 274320 h 274320"/>
                <a:gd name="connsiteX1" fmla="*/ 274320 w 274320"/>
                <a:gd name="connsiteY1" fmla="*/ 0 h 274320"/>
                <a:gd name="connsiteX2" fmla="*/ 274320 w 274320"/>
                <a:gd name="connsiteY2" fmla="*/ 274320 h 274320"/>
                <a:gd name="connsiteX3" fmla="*/ 0 w 274320"/>
                <a:gd name="connsiteY3" fmla="*/ 27432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274320">
                  <a:moveTo>
                    <a:pt x="0" y="274320"/>
                  </a:moveTo>
                  <a:lnTo>
                    <a:pt x="274320" y="0"/>
                  </a:lnTo>
                  <a:lnTo>
                    <a:pt x="274320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chemeClr val="tx2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900000" y="1485000"/>
            <a:ext cx="6858000" cy="361386"/>
          </a:xfrm>
        </p:spPr>
        <p:txBody>
          <a:bodyPr lIns="0" tIns="0" anchor="t">
            <a:noAutofit/>
          </a:bodyPr>
          <a:lstStyle>
            <a:lvl1pPr algn="l">
              <a:spcAft>
                <a:spcPts val="225"/>
              </a:spcAft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00113" y="1956197"/>
            <a:ext cx="6858000" cy="36180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pic>
        <p:nvPicPr>
          <p:cNvPr id="7" name="Large Logo" descr="ARCADIS FULL BRAND LOGO RG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838" y="297001"/>
            <a:ext cx="2511911" cy="27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593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1200154"/>
            <a:ext cx="8229599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736469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540000" y="756000"/>
            <a:ext cx="8064000" cy="472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GB" dirty="0"/>
          </a:p>
        </p:txBody>
      </p:sp>
      <p:sp>
        <p:nvSpPr>
          <p:cNvPr id="3" name="Kicker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4278459"/>
            <a:ext cx="8064000" cy="446633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9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65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9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2316588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574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numer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2FF92B-1B1C-4A4E-8632-DE30D42D1C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9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0"/>
          </p:nvPr>
        </p:nvSpPr>
        <p:spPr>
          <a:xfrm>
            <a:off x="647700" y="1716088"/>
            <a:ext cx="7847901" cy="2644775"/>
          </a:xfrm>
        </p:spPr>
        <p:txBody>
          <a:bodyPr>
            <a:noAutofit/>
          </a:bodyPr>
          <a:lstStyle>
            <a:lvl1pPr marL="230400" indent="-230400">
              <a:buFont typeface="Segoe UI Semibold" pitchFamily="34" charset="0"/>
              <a:buChar char="˗"/>
              <a:defRPr/>
            </a:lvl1pPr>
            <a:lvl2pPr marL="576900" indent="-342900">
              <a:buFont typeface="Segoe UI Semibold" pitchFamily="34" charset="0"/>
              <a:buChar char="·"/>
              <a:defRPr/>
            </a:lvl2pPr>
            <a:lvl3pPr marL="709200" indent="-230400">
              <a:buFont typeface="Segoe UI Semibold" pitchFamily="34" charset="0"/>
              <a:buChar char="˗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0" name="Picture 7">
            <a:hlinkClick r:id="" action="ppaction://noaction"/>
            <a:extLst>
              <a:ext uri="{FF2B5EF4-FFF2-40B4-BE49-F238E27FC236}">
                <a16:creationId xmlns:a16="http://schemas.microsoft.com/office/drawing/2014/main" id="{15D6A76E-A03E-49CC-A24C-4581860E6F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256" y="4479116"/>
            <a:ext cx="1933231" cy="4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67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D3FE04-43A7-4874-B7C6-4834E403057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9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1"/>
          </p:nvPr>
        </p:nvSpPr>
        <p:spPr>
          <a:xfrm>
            <a:off x="647700" y="3256800"/>
            <a:ext cx="2880000" cy="1620000"/>
          </a:xfrm>
          <a:solidFill>
            <a:srgbClr val="18435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Tijdelijke aanduiding voor tekst 8"/>
          <p:cNvSpPr>
            <a:spLocks noGrp="1"/>
          </p:cNvSpPr>
          <p:nvPr>
            <p:ph type="body" sz="quarter" idx="10"/>
          </p:nvPr>
        </p:nvSpPr>
        <p:spPr>
          <a:xfrm>
            <a:off x="647700" y="1716088"/>
            <a:ext cx="7847901" cy="3160711"/>
          </a:xfrm>
        </p:spPr>
        <p:txBody>
          <a:bodyPr>
            <a:noAutofit/>
          </a:bodyPr>
          <a:lstStyle>
            <a:lvl1pPr marL="230400" indent="-230400">
              <a:buFont typeface="Segoe UI Semibold" pitchFamily="34" charset="0"/>
              <a:buChar char="˗"/>
              <a:defRPr/>
            </a:lvl1pPr>
            <a:lvl2pPr marL="576900" indent="-342900">
              <a:buFont typeface="Segoe UI Semibold" pitchFamily="34" charset="0"/>
              <a:buChar char="·"/>
              <a:defRPr/>
            </a:lvl2pPr>
            <a:lvl3pPr marL="709200" indent="-230400">
              <a:buFont typeface="Segoe UI Semibold" pitchFamily="34" charset="0"/>
              <a:buChar char="˗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Picture 7">
            <a:hlinkClick r:id="" action="ppaction://noaction"/>
            <a:extLst>
              <a:ext uri="{FF2B5EF4-FFF2-40B4-BE49-F238E27FC236}">
                <a16:creationId xmlns:a16="http://schemas.microsoft.com/office/drawing/2014/main" id="{AB6E54C0-D3BF-4F52-8DFD-2E1BC59201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256" y="4479116"/>
            <a:ext cx="1933231" cy="4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6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FAD060-2185-4EF7-AB77-E436C32DCEA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193208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9987" y="3219545"/>
            <a:ext cx="7845613" cy="428625"/>
          </a:xfrm>
        </p:spPr>
        <p:txBody>
          <a:bodyPr lIns="0" tIns="0" rIns="180000" bIns="0" anchor="t">
            <a:noAutofit/>
          </a:bodyPr>
          <a:lstStyle>
            <a:lvl1pPr algn="l">
              <a:lnSpc>
                <a:spcPts val="2200"/>
              </a:lnSpc>
              <a:defRPr sz="2200" b="1" kern="15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Tijdelijke aanduiding voor tekst 8"/>
          <p:cNvSpPr>
            <a:spLocks noGrp="1"/>
          </p:cNvSpPr>
          <p:nvPr>
            <p:ph type="body" sz="quarter" idx="11"/>
          </p:nvPr>
        </p:nvSpPr>
        <p:spPr>
          <a:xfrm>
            <a:off x="649987" y="3648171"/>
            <a:ext cx="7847901" cy="1228628"/>
          </a:xfrm>
        </p:spPr>
        <p:txBody>
          <a:bodyPr>
            <a:noAutofit/>
          </a:bodyPr>
          <a:lstStyle>
            <a:lvl1pPr marL="230400" indent="-230400">
              <a:buFont typeface="Segoe UI Semibold" pitchFamily="34" charset="0"/>
              <a:buChar char="˗"/>
              <a:defRPr/>
            </a:lvl1pPr>
            <a:lvl2pPr marL="576900" indent="-342900">
              <a:buFont typeface="Segoe UI Semibold" pitchFamily="34" charset="0"/>
              <a:buChar char="·"/>
              <a:defRPr/>
            </a:lvl2pPr>
            <a:lvl3pPr marL="709200" indent="-230400">
              <a:buFont typeface="Segoe UI Semibold" pitchFamily="34" charset="0"/>
              <a:buChar char="˗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7">
            <a:hlinkClick r:id="" action="ppaction://noaction"/>
            <a:extLst>
              <a:ext uri="{FF2B5EF4-FFF2-40B4-BE49-F238E27FC236}">
                <a16:creationId xmlns:a16="http://schemas.microsoft.com/office/drawing/2014/main" id="{534086FE-39D4-4B6F-8709-1990C0ACB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256" y="4479116"/>
            <a:ext cx="1933231" cy="4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9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-scree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65D94A-339C-41D8-9C00-DE4A4F69797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A5518252-3641-4532-9A7C-EBC832D4D6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9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-screen (title 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9CB5D6-C65C-4B04-B015-D5BCB94E01E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47701" y="1287463"/>
            <a:ext cx="7850188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F9CC9ED6-99FC-4FC6-B966-E4323C2161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9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-screen (title 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0B46A1-6B00-4A31-A732-6604AB66D61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7701" y="3985260"/>
            <a:ext cx="7850188" cy="428625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2200"/>
              </a:lnSpc>
              <a:defRPr sz="2200" b="0" kern="1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70F9BB89-7AF3-4C47-BE8E-0A2DD40374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41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CD20AE-97C5-46E4-9023-DC946E13636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3506264" cy="193208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3639481" y="801688"/>
            <a:ext cx="2531123" cy="193208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Tijdelijke aanduiding voor afbeelding 3"/>
          <p:cNvSpPr>
            <a:spLocks noGrp="1"/>
          </p:cNvSpPr>
          <p:nvPr>
            <p:ph type="pic" sz="quarter" idx="12"/>
          </p:nvPr>
        </p:nvSpPr>
        <p:spPr>
          <a:xfrm>
            <a:off x="6303821" y="801688"/>
            <a:ext cx="2840179" cy="193208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0" y="2866970"/>
            <a:ext cx="2818600" cy="2009829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2951800" y="2866970"/>
            <a:ext cx="3755280" cy="2009830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840280" y="2866970"/>
            <a:ext cx="2303720" cy="2009829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91844875-BA01-4A34-8243-BBD309C70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9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4CC2CE-5C2E-4CB8-BF74-A76E0292D9B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8" cy="6362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700" y="1923669"/>
            <a:ext cx="7850188" cy="24371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pic>
        <p:nvPicPr>
          <p:cNvPr id="5" name="Picture 7">
            <a:hlinkClick r:id="" action="ppaction://noaction"/>
            <a:extLst>
              <a:ext uri="{FF2B5EF4-FFF2-40B4-BE49-F238E27FC236}">
                <a16:creationId xmlns:a16="http://schemas.microsoft.com/office/drawing/2014/main" id="{F7DACBD1-C265-491F-AE74-A5D16126705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876256" y="4479116"/>
            <a:ext cx="1933231" cy="4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4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9" r:id="rId4"/>
    <p:sldLayoutId id="2147483658" r:id="rId5"/>
    <p:sldLayoutId id="2147483653" r:id="rId6"/>
    <p:sldLayoutId id="2147483664" r:id="rId7"/>
    <p:sldLayoutId id="2147483654" r:id="rId8"/>
    <p:sldLayoutId id="2147483655" r:id="rId9"/>
    <p:sldLayoutId id="2147483665" r:id="rId10"/>
    <p:sldLayoutId id="2147483656" r:id="rId11"/>
    <p:sldLayoutId id="2147483684" r:id="rId12"/>
  </p:sldLayoutIdLst>
  <p:hf hdr="0" ftr="0"/>
  <p:txStyles>
    <p:titleStyle>
      <a:lvl1pPr algn="l" defTabSz="457200" rtl="0" eaLnBrk="1" latinLnBrk="0" hangingPunct="1">
        <a:lnSpc>
          <a:spcPts val="2200"/>
        </a:lnSpc>
        <a:spcBef>
          <a:spcPct val="0"/>
        </a:spcBef>
        <a:buNone/>
        <a:defRPr sz="2200" b="0" kern="1200">
          <a:solidFill>
            <a:srgbClr val="005D76"/>
          </a:solidFill>
          <a:latin typeface="Segoe UI Semibold" pitchFamily="34" charset="0"/>
          <a:ea typeface="+mj-ea"/>
          <a:cs typeface="Arial" pitchFamily="34" charset="0"/>
        </a:defRPr>
      </a:lvl1pPr>
    </p:titleStyle>
    <p:bodyStyle>
      <a:lvl1pPr marL="0" indent="0" algn="l" defTabSz="457200" rtl="0" eaLnBrk="1" latinLnBrk="0" hangingPunct="1">
        <a:lnSpc>
          <a:spcPct val="150000"/>
        </a:lnSpc>
        <a:spcBef>
          <a:spcPts val="0"/>
        </a:spcBef>
        <a:buFont typeface="Arial" pitchFamily="34" charset="0"/>
        <a:buNone/>
        <a:defRPr lang="nl-NL" sz="1600" kern="1200" dirty="0" smtClean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228600" indent="-228600" algn="l" defTabSz="457200" rtl="0" eaLnBrk="1" latinLnBrk="0" hangingPunct="1">
        <a:lnSpc>
          <a:spcPct val="150000"/>
        </a:lnSpc>
        <a:spcBef>
          <a:spcPts val="0"/>
        </a:spcBef>
        <a:buFont typeface="Segoe UI Semibold" pitchFamily="34" charset="0"/>
        <a:buChar char="˗"/>
        <a:defRPr lang="nl-NL" sz="1600" kern="1200" dirty="0" smtClean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479425" indent="-242888" algn="l" defTabSz="457200" rtl="0" eaLnBrk="1" latinLnBrk="0" hangingPunct="1">
        <a:lnSpc>
          <a:spcPct val="150000"/>
        </a:lnSpc>
        <a:spcBef>
          <a:spcPts val="0"/>
        </a:spcBef>
        <a:buFont typeface="Segoe UI Semibold" pitchFamily="34" charset="0"/>
        <a:buChar char="·"/>
        <a:defRPr lang="nl-NL" sz="1600" kern="1200" dirty="0" smtClean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701675" indent="-228600" algn="l" defTabSz="457200" rtl="0" eaLnBrk="1" latinLnBrk="0" hangingPunct="1">
        <a:lnSpc>
          <a:spcPct val="150000"/>
        </a:lnSpc>
        <a:spcBef>
          <a:spcPts val="0"/>
        </a:spcBef>
        <a:buFont typeface="Segoe UI Semibold" pitchFamily="34" charset="0"/>
        <a:buChar char="˗"/>
        <a:defRPr lang="nl-NL" sz="1600" kern="1200" dirty="0" smtClean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708025" indent="-234950" algn="l" defTabSz="457200" rtl="0" eaLnBrk="1" latinLnBrk="0" hangingPunct="1">
        <a:lnSpc>
          <a:spcPct val="150000"/>
        </a:lnSpc>
        <a:spcBef>
          <a:spcPts val="0"/>
        </a:spcBef>
        <a:buFont typeface="Segoe UI Semibold" pitchFamily="34" charset="0"/>
        <a:buChar char="˗"/>
        <a:defRPr lang="en-GB" sz="1600" kern="1200" dirty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4CC2CE-5C2E-4CB8-BF74-A76E0292D9B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8" cy="6362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700" y="1923669"/>
            <a:ext cx="7850188" cy="24371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pic>
        <p:nvPicPr>
          <p:cNvPr id="5" name="Picture 7">
            <a:hlinkClick r:id="" action="ppaction://noaction"/>
            <a:extLst>
              <a:ext uri="{FF2B5EF4-FFF2-40B4-BE49-F238E27FC236}">
                <a16:creationId xmlns:a16="http://schemas.microsoft.com/office/drawing/2014/main" id="{F7DACBD1-C265-491F-AE74-A5D16126705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6876256" y="4479116"/>
            <a:ext cx="1933231" cy="4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0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hf hdr="0" ftr="0"/>
  <p:txStyles>
    <p:titleStyle>
      <a:lvl1pPr algn="l" defTabSz="457200" rtl="0" eaLnBrk="1" latinLnBrk="0" hangingPunct="1">
        <a:lnSpc>
          <a:spcPts val="2200"/>
        </a:lnSpc>
        <a:spcBef>
          <a:spcPct val="0"/>
        </a:spcBef>
        <a:buNone/>
        <a:defRPr sz="2200" b="0" kern="1200">
          <a:solidFill>
            <a:srgbClr val="005D76"/>
          </a:solidFill>
          <a:latin typeface="Segoe UI Semibold" pitchFamily="34" charset="0"/>
          <a:ea typeface="+mj-ea"/>
          <a:cs typeface="Arial" pitchFamily="34" charset="0"/>
        </a:defRPr>
      </a:lvl1pPr>
    </p:titleStyle>
    <p:bodyStyle>
      <a:lvl1pPr marL="0" indent="0" algn="l" defTabSz="457200" rtl="0" eaLnBrk="1" latinLnBrk="0" hangingPunct="1">
        <a:lnSpc>
          <a:spcPct val="150000"/>
        </a:lnSpc>
        <a:spcBef>
          <a:spcPts val="0"/>
        </a:spcBef>
        <a:buFont typeface="Arial" pitchFamily="34" charset="0"/>
        <a:buNone/>
        <a:defRPr lang="nl-NL" sz="1600" kern="1200" dirty="0" smtClean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228600" indent="-228600" algn="l" defTabSz="457200" rtl="0" eaLnBrk="1" latinLnBrk="0" hangingPunct="1">
        <a:lnSpc>
          <a:spcPct val="150000"/>
        </a:lnSpc>
        <a:spcBef>
          <a:spcPts val="0"/>
        </a:spcBef>
        <a:buFont typeface="Segoe UI Semibold" pitchFamily="34" charset="0"/>
        <a:buChar char="˗"/>
        <a:defRPr lang="nl-NL" sz="1600" kern="1200" dirty="0" smtClean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479425" indent="-242888" algn="l" defTabSz="457200" rtl="0" eaLnBrk="1" latinLnBrk="0" hangingPunct="1">
        <a:lnSpc>
          <a:spcPct val="150000"/>
        </a:lnSpc>
        <a:spcBef>
          <a:spcPts val="0"/>
        </a:spcBef>
        <a:buFont typeface="Segoe UI Semibold" pitchFamily="34" charset="0"/>
        <a:buChar char="·"/>
        <a:defRPr lang="nl-NL" sz="1600" kern="1200" dirty="0" smtClean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701675" indent="-228600" algn="l" defTabSz="457200" rtl="0" eaLnBrk="1" latinLnBrk="0" hangingPunct="1">
        <a:lnSpc>
          <a:spcPct val="150000"/>
        </a:lnSpc>
        <a:spcBef>
          <a:spcPts val="0"/>
        </a:spcBef>
        <a:buFont typeface="Segoe UI Semibold" pitchFamily="34" charset="0"/>
        <a:buChar char="˗"/>
        <a:defRPr lang="nl-NL" sz="1600" kern="1200" dirty="0" smtClean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708025" indent="-234950" algn="l" defTabSz="457200" rtl="0" eaLnBrk="1" latinLnBrk="0" hangingPunct="1">
        <a:lnSpc>
          <a:spcPct val="150000"/>
        </a:lnSpc>
        <a:spcBef>
          <a:spcPts val="0"/>
        </a:spcBef>
        <a:buFont typeface="Segoe UI Semibold" pitchFamily="34" charset="0"/>
        <a:buChar char="˗"/>
        <a:defRPr lang="en-GB" sz="1600" kern="1200" dirty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5BCF428-4722-43F3-A9CF-92DB3F12C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345" y="775847"/>
            <a:ext cx="10262623" cy="790380"/>
          </a:xfrm>
        </p:spPr>
        <p:txBody>
          <a:bodyPr/>
          <a:lstStyle/>
          <a:p>
            <a:pPr algn="l"/>
            <a:r>
              <a:rPr lang="nl-NL" b="1" dirty="0">
                <a:solidFill>
                  <a:schemeClr val="accent1"/>
                </a:solidFill>
              </a:rPr>
              <a:t>De laatste feiten over verspreiding en de aanwezigheid van PFAS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2AA9C7-7F55-48E3-B76C-2A3F0C758C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98553" y="2452116"/>
            <a:ext cx="6518209" cy="388475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PFAS symposium, 13 December 2018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8ECD9A1C-E36D-4374-B25F-CC2F524B2125}"/>
              </a:ext>
            </a:extLst>
          </p:cNvPr>
          <p:cNvSpPr txBox="1">
            <a:spLocks/>
          </p:cNvSpPr>
          <p:nvPr/>
        </p:nvSpPr>
        <p:spPr>
          <a:xfrm>
            <a:off x="229689" y="1141676"/>
            <a:ext cx="7344816" cy="7903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r" defTabSz="457200" rtl="0" eaLnBrk="1" latinLnBrk="0" hangingPunct="1">
              <a:lnSpc>
                <a:spcPts val="3600"/>
              </a:lnSpc>
              <a:spcBef>
                <a:spcPts val="0"/>
              </a:spcBef>
              <a:buFont typeface="Arial" pitchFamily="34" charset="0"/>
              <a:buNone/>
              <a:defRPr lang="nl-NL" sz="3600" b="0" kern="3000" spc="0" normalizeH="0" baseline="0">
                <a:solidFill>
                  <a:schemeClr val="bg1"/>
                </a:solidFill>
                <a:latin typeface="Segoe UI Light" pitchFamily="34" charset="0"/>
                <a:ea typeface="Ebrima" pitchFamily="2" charset="0"/>
                <a:cs typeface="Ebrima" pitchFamily="2" charset="0"/>
              </a:defRPr>
            </a:lvl1pPr>
            <a:lvl2pPr marL="457200" indent="0" algn="ctr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None/>
              <a:defRPr lang="nl-NL" sz="1600" kern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ctr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None/>
              <a:defRPr lang="nl-NL" sz="1600" kern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ctr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None/>
              <a:defRPr lang="nl-NL" sz="1600" kern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ctr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None/>
              <a:defRPr lang="en-GB" sz="1600" kern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400" b="1" dirty="0">
                <a:solidFill>
                  <a:schemeClr val="accent1"/>
                </a:solidFill>
              </a:rPr>
              <a:t>Waar zit het probleem?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2FE7C308-3200-4027-AB1F-96D21C7BACC0}"/>
              </a:ext>
            </a:extLst>
          </p:cNvPr>
          <p:cNvSpPr txBox="1">
            <a:spLocks/>
          </p:cNvSpPr>
          <p:nvPr/>
        </p:nvSpPr>
        <p:spPr>
          <a:xfrm>
            <a:off x="2521256" y="2978157"/>
            <a:ext cx="6192689" cy="3884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buFontTx/>
              <a:buNone/>
              <a:defRPr lang="nl-NL" sz="900" b="0" kern="120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228600" indent="-22860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Char char="˗"/>
              <a:defRPr lang="nl-NL" sz="1600" kern="1200">
                <a:solidFill>
                  <a:srgbClr val="F3F7FC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479425" indent="-242888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Char char="·"/>
              <a:defRPr lang="nl-NL" sz="1600" kern="1200">
                <a:solidFill>
                  <a:srgbClr val="F3F7FC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701675" indent="-22860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Char char="˗"/>
              <a:defRPr lang="nl-NL" sz="1600" kern="1200">
                <a:solidFill>
                  <a:srgbClr val="F3F7FC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70802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Char char="˗"/>
              <a:defRPr lang="en-GB" sz="1600" kern="1200">
                <a:solidFill>
                  <a:srgbClr val="F3F7FC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>
                <a:solidFill>
                  <a:schemeClr val="accent1"/>
                </a:solidFill>
              </a:rPr>
              <a:t>Elisabeth van Bentum</a:t>
            </a:r>
          </a:p>
          <a:p>
            <a:endParaRPr lang="nl-NL" sz="1600" dirty="0">
              <a:solidFill>
                <a:schemeClr val="accent1"/>
              </a:solidFill>
            </a:endParaRPr>
          </a:p>
        </p:txBody>
      </p:sp>
      <p:pic>
        <p:nvPicPr>
          <p:cNvPr id="47" name="Afbeelding 46">
            <a:extLst>
              <a:ext uri="{FF2B5EF4-FFF2-40B4-BE49-F238E27FC236}">
                <a16:creationId xmlns:a16="http://schemas.microsoft.com/office/drawing/2014/main" id="{32511A64-CE99-47C8-8F39-BF94BF2E3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017" y="4091151"/>
            <a:ext cx="126682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58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7B8F6-7D3E-46FC-BA75-D1B8ED9A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60" y="195486"/>
            <a:ext cx="7850189" cy="428625"/>
          </a:xfrm>
        </p:spPr>
        <p:txBody>
          <a:bodyPr/>
          <a:lstStyle/>
          <a:p>
            <a:r>
              <a:rPr lang="nl-NL" dirty="0"/>
              <a:t>PFAS in water voor drinkwaterbereiding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B052980-AE2D-4A79-B20E-48CD2A709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BD8AEC-B5FB-403A-8859-8E7D990669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775" y="555526"/>
            <a:ext cx="4826035" cy="3744416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dirty="0"/>
              <a:t>99% oppervlaktewater voor drinkwater bevat PFAS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dirty="0"/>
              <a:t>1-4% van grondwater voor drinkwater bevat PFAS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Maar: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nl-NL" dirty="0"/>
              <a:t>Geen concentraties gemeten boven drinkwatertoetsingswaarde, ook niet voor </a:t>
            </a:r>
            <a:r>
              <a:rPr lang="nl-NL" dirty="0" err="1"/>
              <a:t>GenX</a:t>
            </a:r>
            <a:endParaRPr lang="nl-NL" dirty="0"/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nl-NL" dirty="0"/>
              <a:t>Hoogst aangetroffen concentratie PFAS is PFOA, 50 ng/l in oppervlaktewaterwinning.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nl-NL" dirty="0"/>
              <a:t>Gemiddelde concentraties (&gt;DL) zijn voor de verschillende type winningen minder dan 10 ng/l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B0B385D-7C39-4826-9165-9DFA395CA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628878"/>
            <a:ext cx="3508391" cy="122965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4A8EB33-D42C-4EA1-8D71-12468BA19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2490704"/>
            <a:ext cx="3344868" cy="151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55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BDE70-F42C-4882-A2A2-71AF4495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4" y="266700"/>
            <a:ext cx="7850189" cy="428625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1"/>
                </a:solidFill>
              </a:rPr>
              <a:t>Grond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8CF0DB-F717-4FB4-A04B-40218BD4F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54391-D1B8-42D3-9F6B-8C31FF6CC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7742" y="4201820"/>
            <a:ext cx="4993892" cy="2005949"/>
          </a:xfrm>
        </p:spPr>
        <p:txBody>
          <a:bodyPr/>
          <a:lstStyle/>
          <a:p>
            <a:pPr marL="0" lvl="1" indent="0" defTabSz="466618">
              <a:lnSpc>
                <a:spcPct val="100000"/>
              </a:lnSpc>
              <a:spcBef>
                <a:spcPts val="153"/>
              </a:spcBef>
              <a:spcAft>
                <a:spcPts val="306"/>
              </a:spcAft>
              <a:buNone/>
            </a:pPr>
            <a:endParaRPr lang="nl-NL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F43BEEE-6080-4014-BA17-CD7667FFA479}"/>
              </a:ext>
            </a:extLst>
          </p:cNvPr>
          <p:cNvSpPr txBox="1"/>
          <p:nvPr/>
        </p:nvSpPr>
        <p:spPr>
          <a:xfrm>
            <a:off x="590136" y="762888"/>
            <a:ext cx="8158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/>
              <a:t>			</a:t>
            </a: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2A9D1019-470C-4F70-B2C8-02BEE247A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t="36635" r="22290" b="6711"/>
          <a:stretch/>
        </p:blipFill>
        <p:spPr bwMode="auto">
          <a:xfrm>
            <a:off x="2405121" y="609056"/>
            <a:ext cx="2182023" cy="214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>
            <a:extLst>
              <a:ext uri="{FF2B5EF4-FFF2-40B4-BE49-F238E27FC236}">
                <a16:creationId xmlns:a16="http://schemas.microsoft.com/office/drawing/2014/main" id="{B13480A8-CED1-41F2-9E41-286F6230B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6835" r="21902" b="6201"/>
          <a:stretch/>
        </p:blipFill>
        <p:spPr bwMode="auto">
          <a:xfrm>
            <a:off x="112228" y="609055"/>
            <a:ext cx="2273166" cy="214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">
            <a:extLst>
              <a:ext uri="{FF2B5EF4-FFF2-40B4-BE49-F238E27FC236}">
                <a16:creationId xmlns:a16="http://schemas.microsoft.com/office/drawing/2014/main" id="{2AAEB10E-C9E6-4764-9CB8-0D7602A2C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9" t="36635" r="22346" b="6711"/>
          <a:stretch/>
        </p:blipFill>
        <p:spPr bwMode="auto">
          <a:xfrm>
            <a:off x="2413947" y="2796467"/>
            <a:ext cx="2194581" cy="207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">
            <a:extLst>
              <a:ext uri="{FF2B5EF4-FFF2-40B4-BE49-F238E27FC236}">
                <a16:creationId xmlns:a16="http://schemas.microsoft.com/office/drawing/2014/main" id="{850ED914-4E30-4443-90B8-A0942D74E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3" t="37815" r="20411" b="7672"/>
          <a:stretch/>
        </p:blipFill>
        <p:spPr bwMode="auto">
          <a:xfrm>
            <a:off x="95525" y="2796466"/>
            <a:ext cx="2297038" cy="20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1A3D7071-9594-4F95-BA7D-3AA2C66B8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465039"/>
              </p:ext>
            </p:extLst>
          </p:nvPr>
        </p:nvGraphicFramePr>
        <p:xfrm>
          <a:off x="4848720" y="153029"/>
          <a:ext cx="4041853" cy="4746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6216">
                  <a:extLst>
                    <a:ext uri="{9D8B030D-6E8A-4147-A177-3AD203B41FA5}">
                      <a16:colId xmlns:a16="http://schemas.microsoft.com/office/drawing/2014/main" val="3309749415"/>
                    </a:ext>
                  </a:extLst>
                </a:gridCol>
                <a:gridCol w="726082">
                  <a:extLst>
                    <a:ext uri="{9D8B030D-6E8A-4147-A177-3AD203B41FA5}">
                      <a16:colId xmlns:a16="http://schemas.microsoft.com/office/drawing/2014/main" val="363538385"/>
                    </a:ext>
                  </a:extLst>
                </a:gridCol>
                <a:gridCol w="726082">
                  <a:extLst>
                    <a:ext uri="{9D8B030D-6E8A-4147-A177-3AD203B41FA5}">
                      <a16:colId xmlns:a16="http://schemas.microsoft.com/office/drawing/2014/main" val="1086558124"/>
                    </a:ext>
                  </a:extLst>
                </a:gridCol>
                <a:gridCol w="653473">
                  <a:extLst>
                    <a:ext uri="{9D8B030D-6E8A-4147-A177-3AD203B41FA5}">
                      <a16:colId xmlns:a16="http://schemas.microsoft.com/office/drawing/2014/main" val="3665355486"/>
                    </a:ext>
                  </a:extLst>
                </a:gridCol>
              </a:tblGrid>
              <a:tr h="293674"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Regio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Totaal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PFOS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PFOA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extLst>
                  <a:ext uri="{0D108BD9-81ED-4DB2-BD59-A6C34878D82A}">
                    <a16:rowId xmlns:a16="http://schemas.microsoft.com/office/drawing/2014/main" val="3570319549"/>
                  </a:ext>
                </a:extLst>
              </a:tr>
              <a:tr h="209510">
                <a:tc gridSpan="4"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  <a:latin typeface="Segoe UI" panose="020B0502040204020203" pitchFamily="34" charset="0"/>
                          <a:ea typeface="HGSMinchoE" panose="020B0400000000000000" pitchFamily="18" charset="-128"/>
                        </a:rPr>
                        <a:t>Haarlemmermeer/A’dam</a:t>
                      </a:r>
                    </a:p>
                  </a:txBody>
                  <a:tcPr marL="0" marR="0" marT="32169" marB="32169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736499"/>
                  </a:ext>
                </a:extLst>
              </a:tr>
              <a:tr h="209510"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Aantal metingen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 rowSpan="8"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195</a:t>
                      </a:r>
                      <a:endParaRPr lang="nl-NL" sz="10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195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effectLst/>
                        </a:rPr>
                        <a:t>146</a:t>
                      </a:r>
                      <a:endParaRPr lang="nl-NL" sz="1000" b="1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extLst>
                  <a:ext uri="{0D108BD9-81ED-4DB2-BD59-A6C34878D82A}">
                    <a16:rowId xmlns:a16="http://schemas.microsoft.com/office/drawing/2014/main" val="36088560"/>
                  </a:ext>
                </a:extLst>
              </a:tr>
              <a:tr h="209510"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Aantal metingen &gt; 10 µg/kg d.s. 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13 (7%)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effectLst/>
                        </a:rPr>
                        <a:t>0</a:t>
                      </a:r>
                      <a:endParaRPr lang="nl-NL" sz="1000" b="1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extLst>
                  <a:ext uri="{0D108BD9-81ED-4DB2-BD59-A6C34878D82A}">
                    <a16:rowId xmlns:a16="http://schemas.microsoft.com/office/drawing/2014/main" val="3999344587"/>
                  </a:ext>
                </a:extLst>
              </a:tr>
              <a:tr h="322548"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Aantal &lt; detectielimiet (detectielimiet &lt;0,1 tot &lt;5)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9 (5%)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effectLst/>
                        </a:rPr>
                        <a:t>4 (3%)</a:t>
                      </a:r>
                      <a:endParaRPr lang="nl-NL" sz="1000" b="1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extLst>
                  <a:ext uri="{0D108BD9-81ED-4DB2-BD59-A6C34878D82A}">
                    <a16:rowId xmlns:a16="http://schemas.microsoft.com/office/drawing/2014/main" val="1263273501"/>
                  </a:ext>
                </a:extLst>
              </a:tr>
              <a:tr h="209510"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25-percentiel (µg/kg d.s.)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0,49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effectLst/>
                        </a:rPr>
                        <a:t>0,40</a:t>
                      </a:r>
                      <a:endParaRPr lang="nl-NL" sz="1000" b="1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extLst>
                  <a:ext uri="{0D108BD9-81ED-4DB2-BD59-A6C34878D82A}">
                    <a16:rowId xmlns:a16="http://schemas.microsoft.com/office/drawing/2014/main" val="3452028529"/>
                  </a:ext>
                </a:extLst>
              </a:tr>
              <a:tr h="209510"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Mediaan; 50-percentiel (µg/kg d.s.)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0,94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effectLst/>
                        </a:rPr>
                        <a:t>0,73</a:t>
                      </a:r>
                      <a:endParaRPr lang="nl-NL" sz="1000" b="1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extLst>
                  <a:ext uri="{0D108BD9-81ED-4DB2-BD59-A6C34878D82A}">
                    <a16:rowId xmlns:a16="http://schemas.microsoft.com/office/drawing/2014/main" val="732871450"/>
                  </a:ext>
                </a:extLst>
              </a:tr>
              <a:tr h="209510"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75-percentiel (µg/kg d.s.)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1,8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effectLst/>
                        </a:rPr>
                        <a:t>1,1</a:t>
                      </a:r>
                      <a:endParaRPr lang="nl-NL" sz="1000" b="1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extLst>
                  <a:ext uri="{0D108BD9-81ED-4DB2-BD59-A6C34878D82A}">
                    <a16:rowId xmlns:a16="http://schemas.microsoft.com/office/drawing/2014/main" val="2010246583"/>
                  </a:ext>
                </a:extLst>
              </a:tr>
              <a:tr h="209510"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90-percentiel (µg/kg d.s.)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3,4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effectLst/>
                        </a:rPr>
                        <a:t>2,0</a:t>
                      </a:r>
                      <a:endParaRPr lang="nl-NL" sz="1000" b="1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extLst>
                  <a:ext uri="{0D108BD9-81ED-4DB2-BD59-A6C34878D82A}">
                    <a16:rowId xmlns:a16="http://schemas.microsoft.com/office/drawing/2014/main" val="2357349765"/>
                  </a:ext>
                </a:extLst>
              </a:tr>
              <a:tr h="209510"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95-percentiel (µg/kg d.s.)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4,9</a:t>
                      </a:r>
                      <a:endParaRPr lang="nl-NL" sz="10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 dirty="0">
                          <a:effectLst/>
                        </a:rPr>
                        <a:t>4,6</a:t>
                      </a:r>
                      <a:endParaRPr lang="nl-NL" sz="1000" b="1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extLst>
                  <a:ext uri="{0D108BD9-81ED-4DB2-BD59-A6C34878D82A}">
                    <a16:rowId xmlns:a16="http://schemas.microsoft.com/office/drawing/2014/main" val="1908177041"/>
                  </a:ext>
                </a:extLst>
              </a:tr>
              <a:tr h="209510">
                <a:tc gridSpan="4"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  <a:latin typeface="Segoe UI" panose="020B0502040204020203" pitchFamily="34" charset="0"/>
                          <a:ea typeface="HGSMinchoE" panose="020B0400000000000000" pitchFamily="18" charset="-128"/>
                        </a:rPr>
                        <a:t>Regio Dordrecht</a:t>
                      </a:r>
                    </a:p>
                  </a:txBody>
                  <a:tcPr marL="0" marR="0" marT="32169" marB="32169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387399"/>
                  </a:ext>
                </a:extLst>
              </a:tr>
              <a:tr h="209510"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Aantal metingen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 rowSpan="8"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147</a:t>
                      </a:r>
                      <a:endParaRPr lang="nl-NL" sz="10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 dirty="0">
                          <a:effectLst/>
                        </a:rPr>
                        <a:t>111</a:t>
                      </a:r>
                      <a:endParaRPr lang="nl-NL" sz="1000" b="1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147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extLst>
                  <a:ext uri="{0D108BD9-81ED-4DB2-BD59-A6C34878D82A}">
                    <a16:rowId xmlns:a16="http://schemas.microsoft.com/office/drawing/2014/main" val="2272668075"/>
                  </a:ext>
                </a:extLst>
              </a:tr>
              <a:tr h="209510"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Aantal metingen &gt; 10 µg/kg d.s. 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 dirty="0">
                          <a:effectLst/>
                        </a:rPr>
                        <a:t>0</a:t>
                      </a:r>
                      <a:endParaRPr lang="nl-NL" sz="1000" b="1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20 (14%)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extLst>
                  <a:ext uri="{0D108BD9-81ED-4DB2-BD59-A6C34878D82A}">
                    <a16:rowId xmlns:a16="http://schemas.microsoft.com/office/drawing/2014/main" val="2833875400"/>
                  </a:ext>
                </a:extLst>
              </a:tr>
              <a:tr h="322548"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Aantal &lt; detectielimiet (detectielimiet &lt;0,1 tot &lt;5)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 dirty="0">
                          <a:effectLst/>
                        </a:rPr>
                        <a:t>25 (23%)</a:t>
                      </a:r>
                      <a:endParaRPr lang="nl-NL" sz="1000" b="1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19 (13%)</a:t>
                      </a:r>
                      <a:endParaRPr lang="nl-NL" sz="10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extLst>
                  <a:ext uri="{0D108BD9-81ED-4DB2-BD59-A6C34878D82A}">
                    <a16:rowId xmlns:a16="http://schemas.microsoft.com/office/drawing/2014/main" val="3839995302"/>
                  </a:ext>
                </a:extLst>
              </a:tr>
              <a:tr h="209510"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25-percentiel (µg/kg d.s.)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 dirty="0">
                          <a:effectLst/>
                        </a:rPr>
                        <a:t>0,25</a:t>
                      </a:r>
                      <a:endParaRPr lang="nl-NL" sz="1000" b="1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1,3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extLst>
                  <a:ext uri="{0D108BD9-81ED-4DB2-BD59-A6C34878D82A}">
                    <a16:rowId xmlns:a16="http://schemas.microsoft.com/office/drawing/2014/main" val="1154529720"/>
                  </a:ext>
                </a:extLst>
              </a:tr>
              <a:tr h="209510"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Mediaan; 50-percentiel (µg/kg </a:t>
                      </a:r>
                      <a:r>
                        <a:rPr lang="nl-NL" sz="1000" dirty="0" err="1">
                          <a:effectLst/>
                        </a:rPr>
                        <a:t>d.s</a:t>
                      </a:r>
                      <a:r>
                        <a:rPr lang="nl-NL" sz="1000" dirty="0">
                          <a:effectLst/>
                        </a:rPr>
                        <a:t>.)</a:t>
                      </a:r>
                      <a:endParaRPr lang="nl-NL" sz="10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 dirty="0">
                          <a:effectLst/>
                        </a:rPr>
                        <a:t>0,46</a:t>
                      </a:r>
                      <a:endParaRPr lang="nl-NL" sz="1000" b="1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3,0</a:t>
                      </a:r>
                      <a:endParaRPr lang="nl-NL" sz="10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extLst>
                  <a:ext uri="{0D108BD9-81ED-4DB2-BD59-A6C34878D82A}">
                    <a16:rowId xmlns:a16="http://schemas.microsoft.com/office/drawing/2014/main" val="2960308915"/>
                  </a:ext>
                </a:extLst>
              </a:tr>
              <a:tr h="209510"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75-percentiel (µg/kg d.s.)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 dirty="0">
                          <a:effectLst/>
                        </a:rPr>
                        <a:t>0,93</a:t>
                      </a:r>
                      <a:endParaRPr lang="nl-NL" sz="1000" b="1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6,2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extLst>
                  <a:ext uri="{0D108BD9-81ED-4DB2-BD59-A6C34878D82A}">
                    <a16:rowId xmlns:a16="http://schemas.microsoft.com/office/drawing/2014/main" val="3015875054"/>
                  </a:ext>
                </a:extLst>
              </a:tr>
              <a:tr h="209510"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90-percentiel (µg/kg d.s.)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 dirty="0">
                          <a:effectLst/>
                        </a:rPr>
                        <a:t>1,6</a:t>
                      </a:r>
                      <a:endParaRPr lang="nl-NL" sz="1000" b="1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8,2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extLst>
                  <a:ext uri="{0D108BD9-81ED-4DB2-BD59-A6C34878D82A}">
                    <a16:rowId xmlns:a16="http://schemas.microsoft.com/office/drawing/2014/main" val="3074521001"/>
                  </a:ext>
                </a:extLst>
              </a:tr>
              <a:tr h="209510"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95-percentiel (µg/kg d.s.)</a:t>
                      </a:r>
                      <a:endParaRPr lang="nl-NL" sz="10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 dirty="0">
                          <a:effectLst/>
                        </a:rPr>
                        <a:t>1,9</a:t>
                      </a:r>
                      <a:endParaRPr lang="nl-NL" sz="1000" b="1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 anchor="ctr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8,5</a:t>
                      </a:r>
                      <a:endParaRPr lang="nl-NL" sz="10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32169" marB="32169"/>
                </a:tc>
                <a:extLst>
                  <a:ext uri="{0D108BD9-81ED-4DB2-BD59-A6C34878D82A}">
                    <a16:rowId xmlns:a16="http://schemas.microsoft.com/office/drawing/2014/main" val="2600630765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8A8F59D4-C0E6-4978-A87B-244992F240A8}"/>
              </a:ext>
            </a:extLst>
          </p:cNvPr>
          <p:cNvSpPr txBox="1"/>
          <p:nvPr/>
        </p:nvSpPr>
        <p:spPr>
          <a:xfrm>
            <a:off x="2035535" y="186591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PFOA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75B9B5D-6A32-4FD3-A739-1419417572E5}"/>
              </a:ext>
            </a:extLst>
          </p:cNvPr>
          <p:cNvSpPr txBox="1"/>
          <p:nvPr/>
        </p:nvSpPr>
        <p:spPr>
          <a:xfrm>
            <a:off x="2035535" y="383248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PFOS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AD839E7-1684-44AF-975F-4DEB831B4A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951" b="7681"/>
          <a:stretch/>
        </p:blipFill>
        <p:spPr>
          <a:xfrm>
            <a:off x="119073" y="1927943"/>
            <a:ext cx="1225697" cy="83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50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7F2F80F-BB88-4CCF-B6AF-FE9345A6C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2258C77-8D72-4147-B3D6-40AC161F4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027"/>
          <a:stretch/>
        </p:blipFill>
        <p:spPr>
          <a:xfrm>
            <a:off x="245696" y="3198015"/>
            <a:ext cx="4043317" cy="1355469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FB9588F4-C906-44DD-AB3F-B9910A6C0B17}"/>
              </a:ext>
            </a:extLst>
          </p:cNvPr>
          <p:cNvGrpSpPr/>
          <p:nvPr/>
        </p:nvGrpSpPr>
        <p:grpSpPr>
          <a:xfrm>
            <a:off x="235881" y="554982"/>
            <a:ext cx="3670016" cy="1253816"/>
            <a:chOff x="5454520" y="4161598"/>
            <a:chExt cx="3670016" cy="1253816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20508D12-C974-475B-822F-C2B7F0A4E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5365" y="4567624"/>
              <a:ext cx="3639171" cy="84779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10CEAC2B-CAE1-4DA0-A1D3-AE84A5457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4520" y="4161598"/>
              <a:ext cx="1345516" cy="406026"/>
            </a:xfrm>
            <a:prstGeom prst="rect">
              <a:avLst/>
            </a:prstGeom>
          </p:spPr>
        </p:pic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4944FEFE-221E-4FCA-B4BE-13CD1F68452A}"/>
              </a:ext>
            </a:extLst>
          </p:cNvPr>
          <p:cNvGrpSpPr/>
          <p:nvPr/>
        </p:nvGrpSpPr>
        <p:grpSpPr>
          <a:xfrm>
            <a:off x="205036" y="1995686"/>
            <a:ext cx="3905217" cy="1015446"/>
            <a:chOff x="317516" y="3039654"/>
            <a:chExt cx="4745262" cy="1092823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CE97335F-03A5-42E1-8CEB-65CF84C71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7516" y="3039654"/>
              <a:ext cx="4745262" cy="1092823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7CEF3F44-0393-427B-9ED0-D0C17C536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8081" y="3070337"/>
              <a:ext cx="1498828" cy="582347"/>
            </a:xfrm>
            <a:prstGeom prst="rect">
              <a:avLst/>
            </a:prstGeom>
          </p:spPr>
        </p:pic>
      </p:grp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DA37E9-2A08-4BC8-9D9D-9DAB91E306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4654" y="163259"/>
            <a:ext cx="4623650" cy="422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5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F8E121A-EC19-457A-BFD1-461092DA0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9627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8F0511C-56B9-41CB-BDAF-C6277B0EC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23762"/>
            <a:ext cx="6047185" cy="373949"/>
          </a:xfrm>
        </p:spPr>
        <p:txBody>
          <a:bodyPr/>
          <a:lstStyle/>
          <a:p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Concentraties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bovengrond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b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Fase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1 Dordrecht (2017)</a:t>
            </a:r>
          </a:p>
        </p:txBody>
      </p:sp>
    </p:spTree>
    <p:extLst>
      <p:ext uri="{BB962C8B-B14F-4D97-AF65-F5344CB8AC3E}">
        <p14:creationId xmlns:p14="http://schemas.microsoft.com/office/powerpoint/2010/main" val="674761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0422F46-15CD-4AF0-9A58-E014756E4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9627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75E7C8A-68E7-4A1E-889D-BFD9E355C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23762"/>
            <a:ext cx="6047185" cy="373949"/>
          </a:xfrm>
        </p:spPr>
        <p:txBody>
          <a:bodyPr/>
          <a:lstStyle/>
          <a:p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Concentraties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bovengrond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b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Fase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2 Dordrecht (2017)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8294D2E-0A29-4FC6-B628-83EE5501C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4792" y="123762"/>
            <a:ext cx="1721473" cy="170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6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49F13B5-96A0-4A95-AE22-BA10FD5C6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9627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7897C5-28EE-4684-A40D-DD2EC0E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0890"/>
            <a:ext cx="6047185" cy="373949"/>
          </a:xfrm>
        </p:spPr>
        <p:txBody>
          <a:bodyPr/>
          <a:lstStyle/>
          <a:p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Concentraties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bovengrond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</a:t>
            </a:r>
            <a:b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Molenwaard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1 (2018)</a:t>
            </a:r>
          </a:p>
        </p:txBody>
      </p:sp>
    </p:spTree>
    <p:extLst>
      <p:ext uri="{BB962C8B-B14F-4D97-AF65-F5344CB8AC3E}">
        <p14:creationId xmlns:p14="http://schemas.microsoft.com/office/powerpoint/2010/main" val="570348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CD7504-36BD-4501-9FF0-BDAC34BF3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9627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8B61710-923F-42BF-B363-C18EDBDD9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23762"/>
            <a:ext cx="6047185" cy="373949"/>
          </a:xfrm>
        </p:spPr>
        <p:txBody>
          <a:bodyPr/>
          <a:lstStyle/>
          <a:p>
            <a:r>
              <a:rPr lang="nl-NL" sz="1800" dirty="0">
                <a:solidFill>
                  <a:schemeClr val="tx1"/>
                </a:solidFill>
              </a:rPr>
              <a:t>Concentraties bovengrond </a:t>
            </a:r>
            <a:br>
              <a:rPr lang="nl-NL" sz="1800" dirty="0">
                <a:solidFill>
                  <a:schemeClr val="tx1"/>
                </a:solidFill>
              </a:rPr>
            </a:br>
            <a:r>
              <a:rPr lang="nl-NL" sz="1800" dirty="0">
                <a:solidFill>
                  <a:schemeClr val="tx1"/>
                </a:solidFill>
              </a:rPr>
              <a:t>Molenwaard 2 (2018)</a:t>
            </a:r>
          </a:p>
        </p:txBody>
      </p:sp>
    </p:spTree>
    <p:extLst>
      <p:ext uri="{BB962C8B-B14F-4D97-AF65-F5344CB8AC3E}">
        <p14:creationId xmlns:p14="http://schemas.microsoft.com/office/powerpoint/2010/main" val="989780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79A8B72-83F0-4AD0-B3C7-16DE58007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D864E88-8534-4801-B4F6-59505DF628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26989"/>
            <a:ext cx="3798683" cy="328952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4CD584-F1B2-4D63-A62F-BE60C5B5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81" y="178536"/>
            <a:ext cx="6047185" cy="373949"/>
          </a:xfrm>
        </p:spPr>
        <p:txBody>
          <a:bodyPr/>
          <a:lstStyle/>
          <a:p>
            <a:r>
              <a:rPr lang="nl-NL" sz="1800" dirty="0">
                <a:solidFill>
                  <a:srgbClr val="0E667E"/>
                </a:solidFill>
              </a:rPr>
              <a:t>Concentraties bovengrond </a:t>
            </a:r>
            <a:br>
              <a:rPr lang="nl-NL" sz="1800" dirty="0">
                <a:solidFill>
                  <a:srgbClr val="0E667E"/>
                </a:solidFill>
              </a:rPr>
            </a:br>
            <a:r>
              <a:rPr lang="nl-NL" sz="1800" dirty="0">
                <a:solidFill>
                  <a:srgbClr val="0E667E"/>
                </a:solidFill>
              </a:rPr>
              <a:t>Molenwaard (inclusief geanonimiseerde data)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9C02CB4-74D1-4BBF-8AC9-515F03ACB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02" y="868214"/>
            <a:ext cx="4434586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06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1A3E9-416D-4C8E-9940-4C76AA2D1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750" y="354012"/>
            <a:ext cx="7850189" cy="428625"/>
          </a:xfrm>
        </p:spPr>
        <p:txBody>
          <a:bodyPr/>
          <a:lstStyle/>
          <a:p>
            <a:r>
              <a:rPr lang="en-GB" dirty="0" err="1"/>
              <a:t>Zijn</a:t>
            </a:r>
            <a:r>
              <a:rPr lang="en-GB" dirty="0"/>
              <a:t> PFAS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probleem</a:t>
            </a:r>
            <a:r>
              <a:rPr lang="en-GB" dirty="0"/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FEC3BD-60C5-42D1-BA15-A6894ACBF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A9085D25-368D-4EA8-B978-10427B8D4D04}"/>
              </a:ext>
            </a:extLst>
          </p:cNvPr>
          <p:cNvSpPr txBox="1">
            <a:spLocks/>
          </p:cNvSpPr>
          <p:nvPr/>
        </p:nvSpPr>
        <p:spPr>
          <a:xfrm>
            <a:off x="370727" y="699542"/>
            <a:ext cx="8043388" cy="2581939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  <a:defRPr lang="nl-NL" sz="1600" kern="1200" dirty="0" smtClean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228600" indent="-22860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Char char="˗"/>
              <a:defRPr lang="nl-NL" sz="1600" kern="1200" dirty="0" smtClean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479425" indent="-242888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Char char="·"/>
              <a:defRPr lang="nl-NL" sz="1600" kern="1200" dirty="0" smtClean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701675" indent="-22860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Char char="˗"/>
              <a:defRPr lang="nl-NL" sz="1600" kern="1200" dirty="0" smtClean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70802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Char char="˗"/>
              <a:defRPr lang="en-GB" sz="1600" kern="1200" dirty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>
                <a:solidFill>
                  <a:srgbClr val="0E667E"/>
                </a:solidFill>
              </a:rPr>
              <a:t>Grondwater (onverdacht)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Circa </a:t>
            </a:r>
            <a:r>
              <a:rPr lang="nl-NL"/>
              <a:t>10% </a:t>
            </a:r>
            <a:r>
              <a:rPr lang="nl-NL" dirty="0"/>
              <a:t>locaties PFOS en/of PFOA &gt; detectiegrens (vaker PFOA dan PFOS)</a:t>
            </a:r>
          </a:p>
          <a:p>
            <a:r>
              <a:rPr lang="nl-NL" b="1" dirty="0">
                <a:solidFill>
                  <a:srgbClr val="0E667E"/>
                </a:solidFill>
              </a:rPr>
              <a:t>Oppervlakte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Concentratie PFOS of PFOA gemiddeld 5-10 </a:t>
            </a:r>
            <a:r>
              <a:rPr lang="nl-NL" dirty="0" err="1"/>
              <a:t>ng</a:t>
            </a:r>
            <a:r>
              <a:rPr lang="nl-NL" dirty="0"/>
              <a:t>/l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 &gt;50% concentratie PFAS &gt; detectielimiet maar &lt; drinkwatertoetsingswaarden</a:t>
            </a:r>
            <a:endParaRPr lang="nl-NL" b="1" dirty="0"/>
          </a:p>
          <a:p>
            <a:r>
              <a:rPr lang="nl-NL" b="1" dirty="0">
                <a:solidFill>
                  <a:srgbClr val="0E667E"/>
                </a:solidFill>
              </a:rPr>
              <a:t>Water voor drinkwater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Geen concentraties gemeten boven drinkwatertoetsingswaarde, ook niet voor GenX</a:t>
            </a:r>
          </a:p>
          <a:p>
            <a:r>
              <a:rPr lang="nl-NL" b="1" dirty="0">
                <a:solidFill>
                  <a:srgbClr val="0E667E"/>
                </a:solidFill>
              </a:rPr>
              <a:t>Grond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Vooral problemen rond grondverzet. Diffuse achtergrondbelasting?</a:t>
            </a:r>
          </a:p>
          <a:p>
            <a:r>
              <a:rPr lang="nl-NL" b="1" dirty="0">
                <a:solidFill>
                  <a:srgbClr val="0E667E"/>
                </a:solidFill>
              </a:rPr>
              <a:t>Verdacht locaties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Met name </a:t>
            </a:r>
            <a:r>
              <a:rPr lang="nl-NL" dirty="0" err="1"/>
              <a:t>brandweeroefenlocaties</a:t>
            </a:r>
            <a:r>
              <a:rPr lang="nl-NL" dirty="0"/>
              <a:t> + </a:t>
            </a:r>
          </a:p>
          <a:p>
            <a:r>
              <a:rPr lang="nl-NL" dirty="0"/>
              <a:t>      overige industrie (veel nog niet bekend)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6392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A29B7-1635-4E29-B757-B19F65A06E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75856" y="4083918"/>
            <a:ext cx="5615940" cy="784860"/>
          </a:xfrm>
        </p:spPr>
        <p:txBody>
          <a:bodyPr/>
          <a:lstStyle/>
          <a:p>
            <a:pPr algn="r"/>
            <a:r>
              <a:rPr lang="nl-NL" sz="2800" dirty="0">
                <a:solidFill>
                  <a:schemeClr val="accent1"/>
                </a:solidFill>
              </a:rPr>
              <a:t>www.expertisecentrumpfas.nl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DBF01EE-F4E6-4DEF-9AB0-FD97D4ACCD07}"/>
              </a:ext>
            </a:extLst>
          </p:cNvPr>
          <p:cNvSpPr txBox="1">
            <a:spLocks/>
          </p:cNvSpPr>
          <p:nvPr/>
        </p:nvSpPr>
        <p:spPr>
          <a:xfrm>
            <a:off x="416542" y="2101834"/>
            <a:ext cx="8475254" cy="1562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5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9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6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466618">
              <a:spcBef>
                <a:spcPts val="153"/>
              </a:spcBef>
              <a:spcAft>
                <a:spcPts val="306"/>
              </a:spcAft>
              <a:buNone/>
            </a:pPr>
            <a:endParaRPr lang="en-US" sz="1089" dirty="0">
              <a:solidFill>
                <a:schemeClr val="bg1"/>
              </a:solidFill>
            </a:endParaRPr>
          </a:p>
          <a:p>
            <a:pPr marL="0" lvl="1" indent="0" defTabSz="466618">
              <a:spcBef>
                <a:spcPts val="153"/>
              </a:spcBef>
              <a:spcAft>
                <a:spcPts val="306"/>
              </a:spcAft>
              <a:buNone/>
            </a:pPr>
            <a:r>
              <a:rPr lang="en-US" sz="1200" dirty="0">
                <a:solidFill>
                  <a:schemeClr val="accent1"/>
                </a:solidFill>
              </a:rPr>
              <a:t>ARCADIS		Elisabeth van Bentum (elisabeth.vanbentum@arcadis.com)</a:t>
            </a:r>
          </a:p>
          <a:p>
            <a:pPr marL="0" lvl="1" indent="0" defTabSz="466618">
              <a:spcBef>
                <a:spcPts val="153"/>
              </a:spcBef>
              <a:spcAft>
                <a:spcPts val="306"/>
              </a:spcAft>
              <a:buNone/>
            </a:pPr>
            <a:r>
              <a:rPr lang="en-US" sz="1200" dirty="0">
                <a:solidFill>
                  <a:schemeClr val="accent1"/>
                </a:solidFill>
              </a:rPr>
              <a:t>ARCADIS		Hans Slenders (hans.slenders@arcadis.com)</a:t>
            </a:r>
            <a:endParaRPr lang="en-US" sz="1200" u="sng" dirty="0">
              <a:solidFill>
                <a:schemeClr val="accent1"/>
              </a:solidFill>
            </a:endParaRPr>
          </a:p>
          <a:p>
            <a:pPr marL="0" lvl="1" indent="0" defTabSz="466618">
              <a:spcBef>
                <a:spcPts val="153"/>
              </a:spcBef>
              <a:spcAft>
                <a:spcPts val="306"/>
              </a:spcAft>
              <a:buNone/>
            </a:pPr>
            <a:r>
              <a:rPr lang="en-US" sz="1200" dirty="0" err="1">
                <a:solidFill>
                  <a:schemeClr val="accent1"/>
                </a:solidFill>
              </a:rPr>
              <a:t>Witteveen</a:t>
            </a:r>
            <a:r>
              <a:rPr lang="en-US" sz="1200" dirty="0">
                <a:solidFill>
                  <a:schemeClr val="accent1"/>
                </a:solidFill>
              </a:rPr>
              <a:t> + Bos	</a:t>
            </a:r>
            <a:r>
              <a:rPr lang="en-US" sz="1200" dirty="0" err="1">
                <a:solidFill>
                  <a:schemeClr val="accent1"/>
                </a:solidFill>
              </a:rPr>
              <a:t>Martijn</a:t>
            </a:r>
            <a:r>
              <a:rPr lang="en-US" sz="1200" dirty="0">
                <a:solidFill>
                  <a:schemeClr val="accent1"/>
                </a:solidFill>
              </a:rPr>
              <a:t> van Houten</a:t>
            </a:r>
            <a:r>
              <a:rPr lang="nl-NL" sz="1200" dirty="0">
                <a:solidFill>
                  <a:schemeClr val="accent1"/>
                </a:solidFill>
              </a:rPr>
              <a:t> (martijn.van.houten@witteveenbos.com)</a:t>
            </a:r>
            <a:endParaRPr lang="en-US" sz="1200" dirty="0">
              <a:solidFill>
                <a:schemeClr val="accent1"/>
              </a:solidFill>
            </a:endParaRPr>
          </a:p>
          <a:p>
            <a:pPr marL="0" lvl="1" indent="0" defTabSz="466618">
              <a:spcBef>
                <a:spcPts val="153"/>
              </a:spcBef>
              <a:spcAft>
                <a:spcPts val="306"/>
              </a:spcAft>
              <a:buNone/>
            </a:pPr>
            <a:r>
              <a:rPr lang="en-US" sz="1200" dirty="0">
                <a:solidFill>
                  <a:schemeClr val="accent1"/>
                </a:solidFill>
              </a:rPr>
              <a:t>TTE			Arne Alphenaar (alphenaar@engineers.nl)</a:t>
            </a:r>
          </a:p>
          <a:p>
            <a:endParaRPr lang="en-US" sz="1225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7C9519-9F5B-415E-9C2B-916647086018}"/>
              </a:ext>
            </a:extLst>
          </p:cNvPr>
          <p:cNvSpPr txBox="1">
            <a:spLocks/>
          </p:cNvSpPr>
          <p:nvPr/>
        </p:nvSpPr>
        <p:spPr>
          <a:xfrm>
            <a:off x="647700" y="1389938"/>
            <a:ext cx="7850189" cy="4286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20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 dirty="0"/>
              <a:t>Vragen over deze presentatie?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488D228-2D04-4FB9-A981-3E6A1A3D1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129" y="1687434"/>
            <a:ext cx="2219131" cy="176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19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05BABB-43AE-4B77-9F90-EB63679C1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74" y="631161"/>
            <a:ext cx="7850189" cy="428625"/>
          </a:xfrm>
        </p:spPr>
        <p:txBody>
          <a:bodyPr/>
          <a:lstStyle/>
          <a:p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ga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het over </a:t>
            </a:r>
            <a:r>
              <a:rPr lang="en-US" dirty="0" err="1"/>
              <a:t>hebben</a:t>
            </a:r>
            <a:r>
              <a:rPr lang="en-US" dirty="0"/>
              <a:t>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61A8DB1-0148-4B95-A8F5-816D69642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0902720-2104-4378-AAFB-2D638F9512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574" y="1491630"/>
            <a:ext cx="7847901" cy="2581939"/>
          </a:xfrm>
        </p:spPr>
        <p:txBody>
          <a:bodyPr/>
          <a:lstStyle/>
          <a:p>
            <a:r>
              <a:rPr lang="nl-NL" dirty="0"/>
              <a:t>Introductie PFAS in Nederland: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nl-NL" dirty="0"/>
              <a:t>Metingen grondwater op 29 potentiële bronlocaties (Expertisecentrum PFAS )</a:t>
            </a:r>
            <a:endParaRPr lang="nl-NL" dirty="0">
              <a:highlight>
                <a:srgbClr val="FFFF00"/>
              </a:highlight>
            </a:endParaRP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nl-NL" dirty="0"/>
              <a:t>Grondwater data meetnetten provincies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nl-NL" dirty="0"/>
              <a:t>Oppervlaktewater data Provincies en waterbeheerders 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nl-NL" dirty="0"/>
              <a:t>PFAS in de bovengrond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nl-NL" dirty="0"/>
              <a:t>PFAS rond de Drechtsteden en Molenwaard</a:t>
            </a:r>
          </a:p>
        </p:txBody>
      </p:sp>
    </p:spTree>
    <p:extLst>
      <p:ext uri="{BB962C8B-B14F-4D97-AF65-F5344CB8AC3E}">
        <p14:creationId xmlns:p14="http://schemas.microsoft.com/office/powerpoint/2010/main" val="349966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732AF2-C92F-4EF1-8103-BD79754DB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28" y="267494"/>
            <a:ext cx="7850189" cy="428625"/>
          </a:xfrm>
        </p:spPr>
        <p:txBody>
          <a:bodyPr/>
          <a:lstStyle/>
          <a:p>
            <a:r>
              <a:rPr lang="nl-NL" dirty="0"/>
              <a:t>Potentiële bronlocaties onderzocht door EC PFAS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DF549C-1319-42B3-9666-0CC713A90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5392" y="4897482"/>
            <a:ext cx="527246" cy="266700"/>
          </a:xfrm>
        </p:spPr>
        <p:txBody>
          <a:bodyPr/>
          <a:lstStyle/>
          <a:p>
            <a:fld id="{44259A67-670E-4C64-97AA-2ABF111DB1CB}" type="slidenum">
              <a:rPr lang="en-GB" smtClean="0"/>
              <a:pPr/>
              <a:t>3</a:t>
            </a:fld>
            <a:endParaRPr lang="en-GB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1222F41C-C2A8-4870-969E-C718CE04A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475376"/>
              </p:ext>
            </p:extLst>
          </p:nvPr>
        </p:nvGraphicFramePr>
        <p:xfrm>
          <a:off x="1390685" y="801600"/>
          <a:ext cx="6828330" cy="35402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55302">
                  <a:extLst>
                    <a:ext uri="{9D8B030D-6E8A-4147-A177-3AD203B41FA5}">
                      <a16:colId xmlns:a16="http://schemas.microsoft.com/office/drawing/2014/main" val="3201772715"/>
                    </a:ext>
                  </a:extLst>
                </a:gridCol>
                <a:gridCol w="2571171">
                  <a:extLst>
                    <a:ext uri="{9D8B030D-6E8A-4147-A177-3AD203B41FA5}">
                      <a16:colId xmlns:a16="http://schemas.microsoft.com/office/drawing/2014/main" val="962601693"/>
                    </a:ext>
                  </a:extLst>
                </a:gridCol>
                <a:gridCol w="1077430">
                  <a:extLst>
                    <a:ext uri="{9D8B030D-6E8A-4147-A177-3AD203B41FA5}">
                      <a16:colId xmlns:a16="http://schemas.microsoft.com/office/drawing/2014/main" val="2733678718"/>
                    </a:ext>
                  </a:extLst>
                </a:gridCol>
                <a:gridCol w="924427">
                  <a:extLst>
                    <a:ext uri="{9D8B030D-6E8A-4147-A177-3AD203B41FA5}">
                      <a16:colId xmlns:a16="http://schemas.microsoft.com/office/drawing/2014/main" val="4255878592"/>
                    </a:ext>
                  </a:extLst>
                </a:gridCol>
              </a:tblGrid>
              <a:tr h="390933"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Type locatie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Subcategorie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1495" marR="1495" marT="1495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Aantal</a:t>
                      </a:r>
                    </a:p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Segoe UI" panose="020B0502040204020203" pitchFamily="34" charset="0"/>
                          <a:ea typeface="HGSMinchoE" panose="020B0400000000000000" pitchFamily="18" charset="-128"/>
                        </a:rPr>
                        <a:t>Locaties</a:t>
                      </a:r>
                    </a:p>
                  </a:txBody>
                  <a:tcPr marL="1495" marR="1495" marT="1495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Segoe UI" panose="020B0502040204020203" pitchFamily="34" charset="0"/>
                          <a:ea typeface="HGSMinchoE" panose="020B0400000000000000" pitchFamily="18" charset="-128"/>
                        </a:rPr>
                        <a:t>Aantal</a:t>
                      </a:r>
                    </a:p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Segoe UI" panose="020B0502040204020203" pitchFamily="34" charset="0"/>
                          <a:ea typeface="HGSMinchoE" panose="020B0400000000000000" pitchFamily="18" charset="-128"/>
                        </a:rPr>
                        <a:t>Peilbuizen</a:t>
                      </a:r>
                    </a:p>
                  </a:txBody>
                  <a:tcPr marL="0" marR="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281338"/>
                  </a:ext>
                </a:extLst>
              </a:tr>
              <a:tr h="578646"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Verwerkende industrie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76835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Productie Teflon en gefluoreerde polymeren 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1495" marR="1495" marT="1495" marB="0"/>
                </a:tc>
                <a:tc>
                  <a:txBody>
                    <a:bodyPr/>
                    <a:lstStyle/>
                    <a:p>
                      <a:pPr marL="90170" marR="76835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1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1495" marR="1495" marT="1495" marB="0"/>
                </a:tc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6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49078639"/>
                  </a:ext>
                </a:extLst>
              </a:tr>
              <a:tr h="361654"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Metaal industrie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76835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Galvanische industrie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1495" marR="1495" marT="149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76835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4 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1495" marR="1495" marT="149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34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392674"/>
                  </a:ext>
                </a:extLst>
              </a:tr>
              <a:tr h="396958">
                <a:tc rowSpan="2"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Brandblusschuim (AFFF) (1970-2011/heden)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76835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Brandblussen</a:t>
                      </a:r>
                      <a:r>
                        <a:rPr lang="nl-NL" sz="1400" dirty="0">
                          <a:effectLst/>
                        </a:rPr>
                        <a:t> (calamiteiten)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76835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3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1495" marR="1495" marT="1495" marB="0"/>
                </a:tc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12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88101786"/>
                  </a:ext>
                </a:extLst>
              </a:tr>
              <a:tr h="310725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0170" marR="76835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Brandweeroefenplaatsen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76835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6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1495" marR="1495" marT="1495" marB="0"/>
                </a:tc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44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7303697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Stortplaatsen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76835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1495" marR="1495" marT="149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76835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6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1495" marR="1495" marT="149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44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11886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Segoe UI" panose="020B0502040204020203" pitchFamily="34" charset="0"/>
                          <a:ea typeface="HGSMinchoE" panose="020B0400000000000000" pitchFamily="18" charset="-128"/>
                        </a:rPr>
                        <a:t>RWZI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76835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1495" marR="1495" marT="1495" marB="0"/>
                </a:tc>
                <a:tc>
                  <a:txBody>
                    <a:bodyPr/>
                    <a:lstStyle/>
                    <a:p>
                      <a:pPr marL="90170" marR="76835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1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1495" marR="1495" marT="1495" marB="0"/>
                </a:tc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9759971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Diverse industrie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400" dirty="0"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1495" marR="1495" marT="149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76835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5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1495" marR="1495" marT="149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12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4905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Stedelijk gebied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nl-NL" sz="1400"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1495" marR="1495" marT="1495" marB="0"/>
                </a:tc>
                <a:tc>
                  <a:txBody>
                    <a:bodyPr/>
                    <a:lstStyle/>
                    <a:p>
                      <a:pPr marL="90170" marR="76835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3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1495" marR="1495" marT="1495" marB="0"/>
                </a:tc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29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20474241"/>
                  </a:ext>
                </a:extLst>
              </a:tr>
              <a:tr h="247965"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Totaal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76835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1495" marR="1495" marT="149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76835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29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1495" marR="1495" marT="149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182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411292"/>
                  </a:ext>
                </a:extLst>
              </a:tr>
            </a:tbl>
          </a:graphicData>
        </a:graphic>
      </p:graphicFrame>
      <p:pic>
        <p:nvPicPr>
          <p:cNvPr id="10" name="Afbeelding 9">
            <a:extLst>
              <a:ext uri="{FF2B5EF4-FFF2-40B4-BE49-F238E27FC236}">
                <a16:creationId xmlns:a16="http://schemas.microsoft.com/office/drawing/2014/main" id="{613A74DC-1C5A-42D5-A41A-5B187E3236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8" t="1323" r="-9472" b="-3238"/>
          <a:stretch/>
        </p:blipFill>
        <p:spPr>
          <a:xfrm rot="5400000">
            <a:off x="405119" y="1001543"/>
            <a:ext cx="659428" cy="122758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23A858D-1AC8-4FA7-AD0A-DCF876296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36" y="2044762"/>
            <a:ext cx="1227586" cy="136203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D25B380-8DF8-48BA-8941-C43C55875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02" y="3564726"/>
            <a:ext cx="1211854" cy="7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3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2C236-2138-4D2B-A458-9CDCE96FC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77" y="162810"/>
            <a:ext cx="8676456" cy="428625"/>
          </a:xfrm>
        </p:spPr>
        <p:txBody>
          <a:bodyPr/>
          <a:lstStyle/>
          <a:p>
            <a:r>
              <a:rPr lang="nl-NL" dirty="0"/>
              <a:t>Grondwater potentiële bronlocaties locaties (zonder </a:t>
            </a:r>
            <a:r>
              <a:rPr lang="nl-NL" dirty="0" err="1"/>
              <a:t>brandweeroefenlocaties</a:t>
            </a:r>
            <a:r>
              <a:rPr lang="nl-NL" dirty="0"/>
              <a:t>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DEE6880-E63B-429A-8254-3B8F3B0CA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3856173-7551-42BF-AD27-896402AC3A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DBD673C-C7F7-407C-97BE-36E05A059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9" y="771550"/>
            <a:ext cx="9144000" cy="4204396"/>
          </a:xfrm>
          <a:prstGeom prst="rect">
            <a:avLst/>
          </a:prstGeom>
        </p:spPr>
      </p:pic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5ED28CF-1A88-4D1E-8B5C-D94ABFF38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790715"/>
              </p:ext>
            </p:extLst>
          </p:nvPr>
        </p:nvGraphicFramePr>
        <p:xfrm>
          <a:off x="3995936" y="1635646"/>
          <a:ext cx="3456384" cy="645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6159443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167339097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635579193"/>
                    </a:ext>
                  </a:extLst>
                </a:gridCol>
              </a:tblGrid>
              <a:tr h="12192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endParaRPr lang="nl-NL" sz="1200" b="1" kern="1000" spc="20" baseline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nl-NL" sz="1200" b="1" kern="1000" spc="20" baseline="0" dirty="0">
                          <a:solidFill>
                            <a:srgbClr val="773AA5"/>
                          </a:solidFill>
                          <a:effectLst/>
                        </a:rPr>
                        <a:t>PFOS (µg/l)</a:t>
                      </a:r>
                      <a:endParaRPr lang="nl-NL" sz="1200" b="1" kern="1000" spc="20" baseline="0" dirty="0">
                        <a:solidFill>
                          <a:srgbClr val="773AA5"/>
                        </a:solidFill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nl-NL" sz="1200" b="1" kern="1000" spc="20" baseline="0" dirty="0">
                          <a:solidFill>
                            <a:srgbClr val="649800"/>
                          </a:solidFill>
                          <a:effectLst/>
                        </a:rPr>
                        <a:t>PFOA (µg/l)</a:t>
                      </a:r>
                      <a:endParaRPr lang="nl-NL" sz="1200" b="1" kern="1000" spc="20" baseline="0" dirty="0">
                        <a:solidFill>
                          <a:srgbClr val="649800"/>
                        </a:solidFill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093809"/>
                  </a:ext>
                </a:extLst>
              </a:tr>
              <a:tr h="46284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kern="1000" spc="20" baseline="0" dirty="0">
                          <a:solidFill>
                            <a:schemeClr val="tx1"/>
                          </a:solidFill>
                          <a:effectLst/>
                        </a:rPr>
                        <a:t>Bovengrens </a:t>
                      </a:r>
                    </a:p>
                    <a:p>
                      <a:pPr marL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kern="1000" spc="20" baseline="0" dirty="0">
                          <a:solidFill>
                            <a:schemeClr val="tx1"/>
                          </a:solidFill>
                          <a:effectLst/>
                        </a:rPr>
                        <a:t>(ad-hoc I-waarde)</a:t>
                      </a:r>
                      <a:endParaRPr lang="nl-NL" sz="1200" kern="1000" spc="20" baseline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b="1" kern="1000" spc="20" baseline="0" dirty="0">
                          <a:solidFill>
                            <a:srgbClr val="773AA5"/>
                          </a:solidFill>
                          <a:effectLst/>
                        </a:rPr>
                        <a:t>4,7</a:t>
                      </a:r>
                      <a:endParaRPr lang="nl-NL" sz="1200" b="1" kern="1000" spc="20" baseline="0" dirty="0">
                        <a:solidFill>
                          <a:srgbClr val="773AA5"/>
                        </a:solidFill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b="1" kern="1000" spc="20" baseline="0" dirty="0">
                          <a:solidFill>
                            <a:srgbClr val="649800"/>
                          </a:solidFill>
                          <a:effectLst/>
                        </a:rPr>
                        <a:t>0,39</a:t>
                      </a:r>
                      <a:endParaRPr lang="nl-NL" sz="1200" b="1" kern="1000" spc="20" baseline="0" dirty="0">
                        <a:solidFill>
                          <a:srgbClr val="649800"/>
                        </a:solidFill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644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436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2C236-2138-4D2B-A458-9CDCE96FC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39502"/>
            <a:ext cx="7850189" cy="428625"/>
          </a:xfrm>
        </p:spPr>
        <p:txBody>
          <a:bodyPr/>
          <a:lstStyle/>
          <a:p>
            <a:r>
              <a:rPr lang="nl-NL" dirty="0"/>
              <a:t>Grondwater alleen </a:t>
            </a:r>
            <a:r>
              <a:rPr lang="nl-NL" dirty="0" err="1"/>
              <a:t>Brandweeroefenlocaties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DEE6880-E63B-429A-8254-3B8F3B0CA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3856173-7551-42BF-AD27-896402AC3A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2B48A6E-7B1B-4F73-A67C-D4593C0B2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14" y="682619"/>
            <a:ext cx="8820472" cy="4200996"/>
          </a:xfrm>
          <a:prstGeom prst="rect">
            <a:avLst/>
          </a:prstGeom>
        </p:spPr>
      </p:pic>
      <p:grpSp>
        <p:nvGrpSpPr>
          <p:cNvPr id="15" name="Groep 14">
            <a:extLst>
              <a:ext uri="{FF2B5EF4-FFF2-40B4-BE49-F238E27FC236}">
                <a16:creationId xmlns:a16="http://schemas.microsoft.com/office/drawing/2014/main" id="{EDD380F8-33B8-4E00-8534-C76BB4CCE4A5}"/>
              </a:ext>
            </a:extLst>
          </p:cNvPr>
          <p:cNvGrpSpPr/>
          <p:nvPr/>
        </p:nvGrpSpPr>
        <p:grpSpPr>
          <a:xfrm>
            <a:off x="523778" y="1336539"/>
            <a:ext cx="5333896" cy="3368290"/>
            <a:chOff x="523778" y="1336539"/>
            <a:chExt cx="5333896" cy="3368290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A675DDA7-BD47-481E-A006-0900E8F60F93}"/>
                </a:ext>
              </a:extLst>
            </p:cNvPr>
            <p:cNvSpPr txBox="1"/>
            <p:nvPr/>
          </p:nvSpPr>
          <p:spPr>
            <a:xfrm>
              <a:off x="523778" y="4052662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OUD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CE316F46-3DEE-46A4-BC7A-03DAC67D47D4}"/>
                </a:ext>
              </a:extLst>
            </p:cNvPr>
            <p:cNvSpPr txBox="1"/>
            <p:nvPr/>
          </p:nvSpPr>
          <p:spPr>
            <a:xfrm>
              <a:off x="1581657" y="3583226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NIEUW</a:t>
              </a:r>
            </a:p>
          </p:txBody>
        </p:sp>
        <p:sp>
          <p:nvSpPr>
            <p:cNvPr id="10" name="Pijl: rechts 9">
              <a:extLst>
                <a:ext uri="{FF2B5EF4-FFF2-40B4-BE49-F238E27FC236}">
                  <a16:creationId xmlns:a16="http://schemas.microsoft.com/office/drawing/2014/main" id="{AA736F66-3C93-4CDD-87F2-0365188FB20A}"/>
                </a:ext>
              </a:extLst>
            </p:cNvPr>
            <p:cNvSpPr/>
            <p:nvPr/>
          </p:nvSpPr>
          <p:spPr>
            <a:xfrm rot="2809604">
              <a:off x="817107" y="4363389"/>
              <a:ext cx="313548" cy="369332"/>
            </a:xfrm>
            <a:prstGeom prst="rightArrow">
              <a:avLst/>
            </a:prstGeom>
            <a:solidFill>
              <a:schemeClr val="tx2">
                <a:lumMod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Pijl: rechts 10">
              <a:extLst>
                <a:ext uri="{FF2B5EF4-FFF2-40B4-BE49-F238E27FC236}">
                  <a16:creationId xmlns:a16="http://schemas.microsoft.com/office/drawing/2014/main" id="{1413C6A0-0E8B-4F0A-BADD-DAD428BDDD62}"/>
                </a:ext>
              </a:extLst>
            </p:cNvPr>
            <p:cNvSpPr/>
            <p:nvPr/>
          </p:nvSpPr>
          <p:spPr>
            <a:xfrm rot="6522099">
              <a:off x="1424883" y="3955220"/>
              <a:ext cx="313548" cy="369332"/>
            </a:xfrm>
            <a:prstGeom prst="rightArrow">
              <a:avLst/>
            </a:prstGeom>
            <a:solidFill>
              <a:schemeClr val="tx2">
                <a:lumMod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397C0B5E-2B44-496E-96CC-BB56D870F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401" b="31299"/>
            <a:stretch/>
          </p:blipFill>
          <p:spPr>
            <a:xfrm>
              <a:off x="1356473" y="1336539"/>
              <a:ext cx="4501201" cy="2186044"/>
            </a:xfrm>
            <a:prstGeom prst="rect">
              <a:avLst/>
            </a:prstGeom>
          </p:spPr>
        </p:pic>
      </p:grpSp>
      <p:sp>
        <p:nvSpPr>
          <p:cNvPr id="6" name="Ovaal 5">
            <a:extLst>
              <a:ext uri="{FF2B5EF4-FFF2-40B4-BE49-F238E27FC236}">
                <a16:creationId xmlns:a16="http://schemas.microsoft.com/office/drawing/2014/main" id="{92B54450-5EC7-43E6-8B89-EA36CA76E670}"/>
              </a:ext>
            </a:extLst>
          </p:cNvPr>
          <p:cNvSpPr/>
          <p:nvPr/>
        </p:nvSpPr>
        <p:spPr>
          <a:xfrm>
            <a:off x="7968354" y="2813754"/>
            <a:ext cx="636093" cy="216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0D7625A0-B170-4178-9F0C-C88838255BC4}"/>
              </a:ext>
            </a:extLst>
          </p:cNvPr>
          <p:cNvSpPr/>
          <p:nvPr/>
        </p:nvSpPr>
        <p:spPr>
          <a:xfrm>
            <a:off x="7937653" y="2139702"/>
            <a:ext cx="636093" cy="414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1B7D4DCA-63D2-43FB-B19D-6E55DAF16F32}"/>
              </a:ext>
            </a:extLst>
          </p:cNvPr>
          <p:cNvSpPr/>
          <p:nvPr/>
        </p:nvSpPr>
        <p:spPr>
          <a:xfrm>
            <a:off x="7151434" y="1558507"/>
            <a:ext cx="636093" cy="216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151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7C932-8A68-40B5-B638-4F7E20167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50469"/>
            <a:ext cx="7850189" cy="428625"/>
          </a:xfrm>
        </p:spPr>
        <p:txBody>
          <a:bodyPr/>
          <a:lstStyle/>
          <a:p>
            <a:r>
              <a:rPr lang="nl-NL" dirty="0"/>
              <a:t>Grondwater provinciale meetnetten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23CBB78-143E-476C-B53C-E321DD5D3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544556A-8BA2-4EA0-A442-73281D684C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3C9CD0D5-E955-4C48-B661-1F5D4F951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291519"/>
              </p:ext>
            </p:extLst>
          </p:nvPr>
        </p:nvGraphicFramePr>
        <p:xfrm>
          <a:off x="107505" y="923363"/>
          <a:ext cx="5832647" cy="35453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1852">
                  <a:extLst>
                    <a:ext uri="{9D8B030D-6E8A-4147-A177-3AD203B41FA5}">
                      <a16:colId xmlns:a16="http://schemas.microsoft.com/office/drawing/2014/main" val="1222882592"/>
                    </a:ext>
                  </a:extLst>
                </a:gridCol>
                <a:gridCol w="894864">
                  <a:extLst>
                    <a:ext uri="{9D8B030D-6E8A-4147-A177-3AD203B41FA5}">
                      <a16:colId xmlns:a16="http://schemas.microsoft.com/office/drawing/2014/main" val="2240881014"/>
                    </a:ext>
                  </a:extLst>
                </a:gridCol>
                <a:gridCol w="813858">
                  <a:extLst>
                    <a:ext uri="{9D8B030D-6E8A-4147-A177-3AD203B41FA5}">
                      <a16:colId xmlns:a16="http://schemas.microsoft.com/office/drawing/2014/main" val="2302780252"/>
                    </a:ext>
                  </a:extLst>
                </a:gridCol>
                <a:gridCol w="1492073">
                  <a:extLst>
                    <a:ext uri="{9D8B030D-6E8A-4147-A177-3AD203B41FA5}">
                      <a16:colId xmlns:a16="http://schemas.microsoft.com/office/drawing/2014/main" val="2350404903"/>
                    </a:ext>
                  </a:extLst>
                </a:gridCol>
              </a:tblGrid>
              <a:tr h="308297"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PFOS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PFOA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Overige PFAS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71755" anchor="ctr"/>
                </a:tc>
                <a:extLst>
                  <a:ext uri="{0D108BD9-81ED-4DB2-BD59-A6C34878D82A}">
                    <a16:rowId xmlns:a16="http://schemas.microsoft.com/office/drawing/2014/main" val="461897747"/>
                  </a:ext>
                </a:extLst>
              </a:tr>
              <a:tr h="417505"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Aantal meetlocaties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561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552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 81 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extLst>
                  <a:ext uri="{0D108BD9-81ED-4DB2-BD59-A6C34878D82A}">
                    <a16:rowId xmlns:a16="http://schemas.microsoft.com/office/drawing/2014/main" val="3720818549"/>
                  </a:ext>
                </a:extLst>
              </a:tr>
              <a:tr h="842741"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Aantal &gt; detectiegrens*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52 (9%)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</a:p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65 (12%)</a:t>
                      </a:r>
                    </a:p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108 (7%)</a:t>
                      </a:r>
                    </a:p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(individuele PFAS)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extLst>
                  <a:ext uri="{0D108BD9-81ED-4DB2-BD59-A6C34878D82A}">
                    <a16:rowId xmlns:a16="http://schemas.microsoft.com/office/drawing/2014/main" val="1390818157"/>
                  </a:ext>
                </a:extLst>
              </a:tr>
              <a:tr h="417505"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Aantal &gt; drinkwatertoetsingswaarde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21 (4%)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nvt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extLst>
                  <a:ext uri="{0D108BD9-81ED-4DB2-BD59-A6C34878D82A}">
                    <a16:rowId xmlns:a16="http://schemas.microsoft.com/office/drawing/2014/main" val="3982383319"/>
                  </a:ext>
                </a:extLst>
              </a:tr>
              <a:tr h="456579"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Aantal &gt; toetsingswaarde op interventiewaarde niveau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nvt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extLst>
                  <a:ext uri="{0D108BD9-81ED-4DB2-BD59-A6C34878D82A}">
                    <a16:rowId xmlns:a16="http://schemas.microsoft.com/office/drawing/2014/main" val="2547291463"/>
                  </a:ext>
                </a:extLst>
              </a:tr>
              <a:tr h="456579"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Gemiddelde concentratie (&gt;DL) (µg/l)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0,0119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0,0846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nvt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extLst>
                  <a:ext uri="{0D108BD9-81ED-4DB2-BD59-A6C34878D82A}">
                    <a16:rowId xmlns:a16="http://schemas.microsoft.com/office/drawing/2014/main" val="916337205"/>
                  </a:ext>
                </a:extLst>
              </a:tr>
              <a:tr h="630123"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Maximaal aangetoonde concentratie (µg/l)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0,097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0,34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0,16 (PFBA)</a:t>
                      </a:r>
                    </a:p>
                    <a:p>
                      <a:pPr marL="7175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0,24 (</a:t>
                      </a:r>
                      <a:r>
                        <a:rPr lang="nl-NL" sz="1400" dirty="0" err="1">
                          <a:effectLst/>
                        </a:rPr>
                        <a:t>PFHxS</a:t>
                      </a:r>
                      <a:r>
                        <a:rPr lang="nl-NL" sz="1400" dirty="0">
                          <a:effectLst/>
                        </a:rPr>
                        <a:t>)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71755" marB="71755" anchor="ctr"/>
                </a:tc>
                <a:extLst>
                  <a:ext uri="{0D108BD9-81ED-4DB2-BD59-A6C34878D82A}">
                    <a16:rowId xmlns:a16="http://schemas.microsoft.com/office/drawing/2014/main" val="3634876711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60F8D18F-442C-4672-8846-F7098E144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712108"/>
            <a:ext cx="3190554" cy="3719109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4066028-5379-4ACA-BA1C-FBB014805857}"/>
              </a:ext>
            </a:extLst>
          </p:cNvPr>
          <p:cNvSpPr/>
          <p:nvPr/>
        </p:nvSpPr>
        <p:spPr>
          <a:xfrm>
            <a:off x="6084168" y="616247"/>
            <a:ext cx="689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PFOA</a:t>
            </a:r>
            <a:endParaRPr lang="nl-NL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6855FE9-B911-4ABE-8A22-3B7BDD610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807" y="3764377"/>
            <a:ext cx="1783553" cy="66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47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885611A-CD50-46B3-98D5-CA2B49C53A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2"/>
          <a:stretch/>
        </p:blipFill>
        <p:spPr bwMode="auto">
          <a:xfrm>
            <a:off x="529538" y="602384"/>
            <a:ext cx="3741503" cy="4444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D24DBB4-31E8-4F3D-9C47-1C9D52936A6A}"/>
              </a:ext>
            </a:extLst>
          </p:cNvPr>
          <p:cNvSpPr/>
          <p:nvPr/>
        </p:nvSpPr>
        <p:spPr>
          <a:xfrm>
            <a:off x="6660232" y="4463931"/>
            <a:ext cx="2304256" cy="58451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61F9C8-62B8-4E16-9E59-7625E26A0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98" y="216313"/>
            <a:ext cx="7850189" cy="428625"/>
          </a:xfrm>
        </p:spPr>
        <p:txBody>
          <a:bodyPr/>
          <a:lstStyle/>
          <a:p>
            <a:r>
              <a:rPr lang="en-US" dirty="0"/>
              <a:t>PFOS </a:t>
            </a:r>
            <a:r>
              <a:rPr lang="en-US" dirty="0" err="1"/>
              <a:t>en</a:t>
            </a:r>
            <a:r>
              <a:rPr lang="en-US" dirty="0"/>
              <a:t> PFOA in </a:t>
            </a:r>
            <a:r>
              <a:rPr lang="en-US" dirty="0" err="1"/>
              <a:t>oppervlaktewater</a:t>
            </a:r>
            <a:endParaRPr lang="en-US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11EC7A6-3F05-4283-B2AB-A5D896FFD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7F7208D-F87E-4BE5-9909-1E28683CB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520" r="-1520" b="15862"/>
          <a:stretch/>
        </p:blipFill>
        <p:spPr bwMode="auto">
          <a:xfrm>
            <a:off x="4570506" y="526396"/>
            <a:ext cx="3755913" cy="44812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706ABF28-30B4-41EC-B906-AEE0E9731149}"/>
              </a:ext>
            </a:extLst>
          </p:cNvPr>
          <p:cNvGrpSpPr/>
          <p:nvPr/>
        </p:nvGrpSpPr>
        <p:grpSpPr>
          <a:xfrm>
            <a:off x="1304396" y="2022340"/>
            <a:ext cx="2966645" cy="2972727"/>
            <a:chOff x="1304396" y="2022340"/>
            <a:chExt cx="2966645" cy="2972727"/>
          </a:xfrm>
        </p:grpSpPr>
        <p:sp>
          <p:nvSpPr>
            <p:cNvPr id="11" name="Pijl: rechts 10">
              <a:extLst>
                <a:ext uri="{FF2B5EF4-FFF2-40B4-BE49-F238E27FC236}">
                  <a16:creationId xmlns:a16="http://schemas.microsoft.com/office/drawing/2014/main" id="{8C1BC92E-7966-4008-B9C9-3274EF0B074A}"/>
                </a:ext>
              </a:extLst>
            </p:cNvPr>
            <p:cNvSpPr/>
            <p:nvPr/>
          </p:nvSpPr>
          <p:spPr>
            <a:xfrm rot="12082976">
              <a:off x="1628814" y="3866651"/>
              <a:ext cx="190894" cy="86188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1D86038F-6E4A-4656-B09D-B24424455700}"/>
                </a:ext>
              </a:extLst>
            </p:cNvPr>
            <p:cNvGrpSpPr/>
            <p:nvPr/>
          </p:nvGrpSpPr>
          <p:grpSpPr>
            <a:xfrm>
              <a:off x="1304396" y="2022340"/>
              <a:ext cx="2966645" cy="2972727"/>
              <a:chOff x="1304396" y="2022340"/>
              <a:chExt cx="2966645" cy="2972727"/>
            </a:xfrm>
          </p:grpSpPr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FB45EDF2-8891-4114-BAC3-592AEF4BB6EE}"/>
                  </a:ext>
                </a:extLst>
              </p:cNvPr>
              <p:cNvSpPr/>
              <p:nvPr/>
            </p:nvSpPr>
            <p:spPr>
              <a:xfrm>
                <a:off x="3475630" y="2022340"/>
                <a:ext cx="795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NL" dirty="0"/>
                  <a:t>Wiene</a:t>
                </a:r>
              </a:p>
            </p:txBody>
          </p:sp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C0E436CE-1135-427D-B50C-C8C5F094EAE2}"/>
                  </a:ext>
                </a:extLst>
              </p:cNvPr>
              <p:cNvSpPr/>
              <p:nvPr/>
            </p:nvSpPr>
            <p:spPr>
              <a:xfrm>
                <a:off x="3099084" y="4625735"/>
                <a:ext cx="8531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NL" dirty="0"/>
                  <a:t>Eijsden</a:t>
                </a:r>
              </a:p>
            </p:txBody>
          </p:sp>
          <p:sp>
            <p:nvSpPr>
              <p:cNvPr id="16" name="Pijl: rechts 15">
                <a:extLst>
                  <a:ext uri="{FF2B5EF4-FFF2-40B4-BE49-F238E27FC236}">
                    <a16:creationId xmlns:a16="http://schemas.microsoft.com/office/drawing/2014/main" id="{F1D7A515-3688-486A-9B3E-225EF9EA2F42}"/>
                  </a:ext>
                </a:extLst>
              </p:cNvPr>
              <p:cNvSpPr/>
              <p:nvPr/>
            </p:nvSpPr>
            <p:spPr>
              <a:xfrm rot="12082976">
                <a:off x="2929236" y="4738453"/>
                <a:ext cx="190894" cy="86188"/>
              </a:xfrm>
              <a:prstGeom prst="rightArrow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Pijl: rechts 16">
                <a:extLst>
                  <a:ext uri="{FF2B5EF4-FFF2-40B4-BE49-F238E27FC236}">
                    <a16:creationId xmlns:a16="http://schemas.microsoft.com/office/drawing/2014/main" id="{5053EEEC-CEBC-492F-BF18-70D26883086C}"/>
                  </a:ext>
                </a:extLst>
              </p:cNvPr>
              <p:cNvSpPr/>
              <p:nvPr/>
            </p:nvSpPr>
            <p:spPr>
              <a:xfrm rot="7781601">
                <a:off x="3683768" y="2444350"/>
                <a:ext cx="190894" cy="86188"/>
              </a:xfrm>
              <a:prstGeom prst="rightArrow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" name="Rechthoek 4">
                <a:extLst>
                  <a:ext uri="{FF2B5EF4-FFF2-40B4-BE49-F238E27FC236}">
                    <a16:creationId xmlns:a16="http://schemas.microsoft.com/office/drawing/2014/main" id="{8A080296-65C8-466C-9640-D45788D86358}"/>
                  </a:ext>
                </a:extLst>
              </p:cNvPr>
              <p:cNvSpPr/>
              <p:nvPr/>
            </p:nvSpPr>
            <p:spPr>
              <a:xfrm>
                <a:off x="1304396" y="3865289"/>
                <a:ext cx="240350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dirty="0"/>
                  <a:t>Schaar van Ouden Doel</a:t>
                </a:r>
              </a:p>
            </p:txBody>
          </p:sp>
        </p:grpSp>
      </p:grpSp>
      <p:sp>
        <p:nvSpPr>
          <p:cNvPr id="10" name="Rechthoek 9">
            <a:extLst>
              <a:ext uri="{FF2B5EF4-FFF2-40B4-BE49-F238E27FC236}">
                <a16:creationId xmlns:a16="http://schemas.microsoft.com/office/drawing/2014/main" id="{ED5FE06A-9C6D-4366-91C9-6C5D090C07C4}"/>
              </a:ext>
            </a:extLst>
          </p:cNvPr>
          <p:cNvSpPr/>
          <p:nvPr/>
        </p:nvSpPr>
        <p:spPr>
          <a:xfrm>
            <a:off x="549073" y="587990"/>
            <a:ext cx="66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PFOS</a:t>
            </a:r>
            <a:endParaRPr lang="nl-NL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8028FE1-8405-4C44-923E-DFBDD63D5878}"/>
              </a:ext>
            </a:extLst>
          </p:cNvPr>
          <p:cNvSpPr/>
          <p:nvPr/>
        </p:nvSpPr>
        <p:spPr>
          <a:xfrm>
            <a:off x="4644008" y="603091"/>
            <a:ext cx="689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PFOA</a:t>
            </a:r>
            <a:endParaRPr lang="nl-NL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2A0A7FAC-0B0E-4461-B2C5-093AF2492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178" y="4230540"/>
            <a:ext cx="2197112" cy="673895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9386F6D0-FD6E-449F-A806-9B4E5A546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333" y="4155925"/>
            <a:ext cx="2156628" cy="7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C4B004-9B97-439A-B6B7-80529EA21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3473321-73BA-4598-8D89-A88942600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79E0DB9-4513-43DF-B731-C19CA7C08C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ECC08C5-9BB5-420F-BE60-A22B4ACAF1F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3478"/>
            <a:ext cx="8568952" cy="5020022"/>
          </a:xfrm>
          <a:prstGeom prst="rect">
            <a:avLst/>
          </a:prstGeom>
          <a:ln w="63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9686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675C16-39B8-4BC5-AFAA-D1F4EC2CD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64" y="401924"/>
            <a:ext cx="7850189" cy="428625"/>
          </a:xfrm>
        </p:spPr>
        <p:txBody>
          <a:bodyPr/>
          <a:lstStyle/>
          <a:p>
            <a:r>
              <a:rPr lang="nl-NL" dirty="0"/>
              <a:t>Oppervlaktewater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56E85A7-D189-4518-878C-2D4913C69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939F13A-4CC1-44EC-B219-E5A78BD627AC}"/>
              </a:ext>
            </a:extLst>
          </p:cNvPr>
          <p:cNvSpPr/>
          <p:nvPr/>
        </p:nvSpPr>
        <p:spPr>
          <a:xfrm>
            <a:off x="5830272" y="1347614"/>
            <a:ext cx="37261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Oppervlakte water concentratie</a:t>
            </a:r>
          </a:p>
          <a:p>
            <a:r>
              <a:rPr lang="nl-NL" dirty="0"/>
              <a:t>PFOS of PFOA gemiddeld 5-10 </a:t>
            </a:r>
            <a:r>
              <a:rPr lang="nl-NL" dirty="0" err="1"/>
              <a:t>ng</a:t>
            </a:r>
            <a:r>
              <a:rPr lang="nl-NL" dirty="0"/>
              <a:t>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/>
              <a:t>In &gt;50% concentratie PFOS boven </a:t>
            </a:r>
          </a:p>
          <a:p>
            <a:r>
              <a:rPr lang="nl-NL" dirty="0"/>
              <a:t>de AA-EQS</a:t>
            </a:r>
          </a:p>
          <a:p>
            <a:endParaRPr lang="nl-NL" dirty="0"/>
          </a:p>
          <a:p>
            <a:r>
              <a:rPr lang="nl-NL" dirty="0"/>
              <a:t>Hoe zit het met water voor drinkwater?</a:t>
            </a:r>
          </a:p>
          <a:p>
            <a:endParaRPr lang="nl-NL" dirty="0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59837C9-F6DC-4B16-9851-092409E70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937861"/>
              </p:ext>
            </p:extLst>
          </p:nvPr>
        </p:nvGraphicFramePr>
        <p:xfrm>
          <a:off x="248754" y="986484"/>
          <a:ext cx="5544614" cy="2949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3629">
                  <a:extLst>
                    <a:ext uri="{9D8B030D-6E8A-4147-A177-3AD203B41FA5}">
                      <a16:colId xmlns:a16="http://schemas.microsoft.com/office/drawing/2014/main" val="2356597770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1146336465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3790577780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935925328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1772778840"/>
                    </a:ext>
                  </a:extLst>
                </a:gridCol>
                <a:gridCol w="781933">
                  <a:extLst>
                    <a:ext uri="{9D8B030D-6E8A-4147-A177-3AD203B41FA5}">
                      <a16:colId xmlns:a16="http://schemas.microsoft.com/office/drawing/2014/main" val="3883035234"/>
                    </a:ext>
                  </a:extLst>
                </a:gridCol>
              </a:tblGrid>
              <a:tr h="395087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PFOS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PFOA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PFBS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PFBA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Overige PFAS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5568250"/>
                  </a:ext>
                </a:extLst>
              </a:tr>
              <a:tr h="4080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baseline="0">
                          <a:effectLst/>
                        </a:rPr>
                        <a:t>Aantal meetlocaties</a:t>
                      </a:r>
                      <a:endParaRPr lang="nl-NL" sz="1400" baseline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baseline="0">
                          <a:effectLst/>
                        </a:rPr>
                        <a:t>46</a:t>
                      </a:r>
                      <a:endParaRPr lang="nl-NL" sz="1400" baseline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baseline="0" dirty="0">
                          <a:effectLst/>
                        </a:rPr>
                        <a:t>46</a:t>
                      </a:r>
                      <a:endParaRPr lang="nl-NL" sz="1400" baseline="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baseline="0" dirty="0">
                          <a:effectLst/>
                        </a:rPr>
                        <a:t>21</a:t>
                      </a:r>
                      <a:endParaRPr lang="nl-NL" sz="1400" baseline="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baseline="0">
                          <a:effectLst/>
                        </a:rPr>
                        <a:t>23</a:t>
                      </a:r>
                      <a:endParaRPr lang="nl-NL" sz="1400" baseline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baseline="0" dirty="0">
                          <a:effectLst/>
                        </a:rPr>
                        <a:t>21</a:t>
                      </a:r>
                      <a:endParaRPr lang="nl-NL" sz="1400" baseline="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31365354"/>
                  </a:ext>
                </a:extLst>
              </a:tr>
              <a:tr h="4080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Aantal &gt; Detectielimiet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25 (54%)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25 (54%)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21 (100%)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20 (87%)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21 (100%)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7348110"/>
                  </a:ext>
                </a:extLst>
              </a:tr>
              <a:tr h="4080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Aantal &gt; AA-EQS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24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2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n.v.t.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n.v.t.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n.v.t.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1428890"/>
                  </a:ext>
                </a:extLst>
              </a:tr>
              <a:tr h="4080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Aantal &gt; Drinkwatertoetsingswaarde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n.v.t.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n.v.t.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n.v.t.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5901362"/>
                  </a:ext>
                </a:extLst>
              </a:tr>
              <a:tr h="4080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Gemiddelde </a:t>
                      </a:r>
                      <a:r>
                        <a:rPr lang="nl-NL" sz="1400" dirty="0" err="1">
                          <a:effectLst/>
                        </a:rPr>
                        <a:t>conc</a:t>
                      </a:r>
                      <a:r>
                        <a:rPr lang="nl-NL" sz="1400" dirty="0">
                          <a:effectLst/>
                        </a:rPr>
                        <a:t> (&gt;Detectielimiet) (µg/l)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0.0032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0.018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0.0069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0.044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n.v.t.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3823738"/>
                  </a:ext>
                </a:extLst>
              </a:tr>
              <a:tr h="40809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Maximaal aangetoonde concentratie* (µg/l)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0.04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0.10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0.083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0.80</a:t>
                      </a:r>
                      <a:endParaRPr lang="nl-NL" sz="140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0,13 PFOSA</a:t>
                      </a:r>
                      <a:endParaRPr lang="nl-NL" sz="1400" dirty="0">
                        <a:effectLst/>
                        <a:latin typeface="Segoe UI" panose="020B0502040204020203" pitchFamily="34" charset="0"/>
                        <a:ea typeface="HGSMinchoE" panose="020B0400000000000000" pitchFamily="18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3502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548548"/>
      </p:ext>
    </p:extLst>
  </p:cSld>
  <p:clrMapOvr>
    <a:masterClrMapping/>
  </p:clrMapOvr>
</p:sld>
</file>

<file path=ppt/theme/theme1.xml><?xml version="1.0" encoding="utf-8"?>
<a:theme xmlns:a="http://schemas.openxmlformats.org/drawingml/2006/main" name="nieuwe-wb-presentatie">
  <a:themeElements>
    <a:clrScheme name="Witteveen+Bos">
      <a:dk1>
        <a:srgbClr val="000000"/>
      </a:dk1>
      <a:lt1>
        <a:srgbClr val="FFFFFF"/>
      </a:lt1>
      <a:dk2>
        <a:srgbClr val="F3F7FC"/>
      </a:dk2>
      <a:lt2>
        <a:srgbClr val="FFFFFF"/>
      </a:lt2>
      <a:accent1>
        <a:srgbClr val="005D76"/>
      </a:accent1>
      <a:accent2>
        <a:srgbClr val="81D0F7"/>
      </a:accent2>
      <a:accent3>
        <a:srgbClr val="0097D9"/>
      </a:accent3>
      <a:accent4>
        <a:srgbClr val="15292F"/>
      </a:accent4>
      <a:accent5>
        <a:srgbClr val="BDE5FB"/>
      </a:accent5>
      <a:accent6>
        <a:srgbClr val="49B5E4"/>
      </a:accent6>
      <a:hlink>
        <a:srgbClr val="005D76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nieuwe-wb-presentatie">
  <a:themeElements>
    <a:clrScheme name="Witteveen+Bos">
      <a:dk1>
        <a:srgbClr val="000000"/>
      </a:dk1>
      <a:lt1>
        <a:srgbClr val="FFFFFF"/>
      </a:lt1>
      <a:dk2>
        <a:srgbClr val="F3F7FC"/>
      </a:dk2>
      <a:lt2>
        <a:srgbClr val="FFFFFF"/>
      </a:lt2>
      <a:accent1>
        <a:srgbClr val="005D76"/>
      </a:accent1>
      <a:accent2>
        <a:srgbClr val="81D0F7"/>
      </a:accent2>
      <a:accent3>
        <a:srgbClr val="0097D9"/>
      </a:accent3>
      <a:accent4>
        <a:srgbClr val="15292F"/>
      </a:accent4>
      <a:accent5>
        <a:srgbClr val="BDE5FB"/>
      </a:accent5>
      <a:accent6>
        <a:srgbClr val="49B5E4"/>
      </a:accent6>
      <a:hlink>
        <a:srgbClr val="005D76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nieuwe-wb-presentatie-16-9</Template>
  <TotalTime>9813</TotalTime>
  <Words>1180</Words>
  <Application>Microsoft Office PowerPoint</Application>
  <PresentationFormat>Diavoorstelling (16:9)</PresentationFormat>
  <Paragraphs>312</Paragraphs>
  <Slides>19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19</vt:i4>
      </vt:variant>
    </vt:vector>
  </HeadingPairs>
  <TitlesOfParts>
    <vt:vector size="29" baseType="lpstr">
      <vt:lpstr>Arial</vt:lpstr>
      <vt:lpstr>Calibri</vt:lpstr>
      <vt:lpstr>Palatino Linotype</vt:lpstr>
      <vt:lpstr>Segoe UI</vt:lpstr>
      <vt:lpstr>Segoe UI Light</vt:lpstr>
      <vt:lpstr>Segoe UI Semibold</vt:lpstr>
      <vt:lpstr>Verdana</vt:lpstr>
      <vt:lpstr>Wingdings</vt:lpstr>
      <vt:lpstr>nieuwe-wb-presentatie</vt:lpstr>
      <vt:lpstr>1_nieuwe-wb-presentatie</vt:lpstr>
      <vt:lpstr>PowerPoint-presentatie</vt:lpstr>
      <vt:lpstr>Waar ga ik het over hebben?</vt:lpstr>
      <vt:lpstr>Potentiële bronlocaties onderzocht door EC PFAS</vt:lpstr>
      <vt:lpstr>Grondwater potentiële bronlocaties locaties (zonder brandweeroefenlocaties)</vt:lpstr>
      <vt:lpstr>Grondwater alleen Brandweeroefenlocaties</vt:lpstr>
      <vt:lpstr>Grondwater provinciale meetnetten</vt:lpstr>
      <vt:lpstr>PFOS en PFOA in oppervlaktewater</vt:lpstr>
      <vt:lpstr>PowerPoint-presentatie</vt:lpstr>
      <vt:lpstr>Oppervlaktewater</vt:lpstr>
      <vt:lpstr>PFAS in water voor drinkwaterbereiding</vt:lpstr>
      <vt:lpstr>Grond</vt:lpstr>
      <vt:lpstr>PowerPoint-presentatie</vt:lpstr>
      <vt:lpstr>Concentraties bovengrond  Fase 1 Dordrecht (2017)</vt:lpstr>
      <vt:lpstr>Concentraties bovengrond  Fase 2 Dordrecht (2017)</vt:lpstr>
      <vt:lpstr>Concentraties bovengrond   Molenwaard 1 (2018)</vt:lpstr>
      <vt:lpstr>Concentraties bovengrond  Molenwaard 2 (2018)</vt:lpstr>
      <vt:lpstr>Concentraties bovengrond  Molenwaard (inclusief geanonimiseerde data)</vt:lpstr>
      <vt:lpstr>Zijn PFAS een probleem?</vt:lpstr>
      <vt:lpstr>PowerPoint-presentatie</vt:lpstr>
    </vt:vector>
  </TitlesOfParts>
  <Company>Witteveen+Bos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Jonc6@witbo.nl</dc:creator>
  <cp:lastModifiedBy>van Bentum, Elisabeth</cp:lastModifiedBy>
  <cp:revision>93</cp:revision>
  <cp:lastPrinted>2014-10-08T14:54:58Z</cp:lastPrinted>
  <dcterms:created xsi:type="dcterms:W3CDTF">2018-06-07T13:50:26Z</dcterms:created>
  <dcterms:modified xsi:type="dcterms:W3CDTF">2018-12-13T10:52:21Z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al">
    <vt:lpwstr>nl</vt:lpwstr>
  </property>
</Properties>
</file>