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7" r:id="rId2"/>
    <p:sldId id="285" r:id="rId3"/>
    <p:sldId id="268" r:id="rId4"/>
    <p:sldId id="283" r:id="rId5"/>
    <p:sldId id="282" r:id="rId6"/>
    <p:sldId id="306" r:id="rId7"/>
    <p:sldId id="286" r:id="rId8"/>
    <p:sldId id="300" r:id="rId9"/>
    <p:sldId id="308" r:id="rId10"/>
    <p:sldId id="287" r:id="rId11"/>
    <p:sldId id="292" r:id="rId12"/>
    <p:sldId id="309" r:id="rId13"/>
    <p:sldId id="299" r:id="rId14"/>
    <p:sldId id="298" r:id="rId15"/>
    <p:sldId id="307" r:id="rId16"/>
    <p:sldId id="290" r:id="rId17"/>
    <p:sldId id="294" r:id="rId18"/>
    <p:sldId id="301" r:id="rId19"/>
    <p:sldId id="281" r:id="rId20"/>
    <p:sldId id="315" r:id="rId21"/>
    <p:sldId id="314" r:id="rId22"/>
    <p:sldId id="316" r:id="rId23"/>
    <p:sldId id="305" r:id="rId24"/>
    <p:sldId id="274" r:id="rId25"/>
    <p:sldId id="284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05">
          <p15:clr>
            <a:srgbClr val="A4A3A4"/>
          </p15:clr>
        </p15:guide>
        <p15:guide id="2" orient="horz" pos="3072">
          <p15:clr>
            <a:srgbClr val="A4A3A4"/>
          </p15:clr>
        </p15:guide>
        <p15:guide id="3" orient="horz" pos="2747">
          <p15:clr>
            <a:srgbClr val="A4A3A4"/>
          </p15:clr>
        </p15:guide>
        <p15:guide id="4" orient="horz" pos="811">
          <p15:clr>
            <a:srgbClr val="A4A3A4"/>
          </p15:clr>
        </p15:guide>
        <p15:guide id="5" pos="408">
          <p15:clr>
            <a:srgbClr val="A4A3A4"/>
          </p15:clr>
        </p15:guide>
        <p15:guide id="6" pos="535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99"/>
    <a:srgbClr val="184350"/>
    <a:srgbClr val="005D76"/>
    <a:srgbClr val="388CB6"/>
    <a:srgbClr val="3E5C6C"/>
    <a:srgbClr val="F3F7F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43" autoAdjust="0"/>
  </p:normalViewPr>
  <p:slideViewPr>
    <p:cSldViewPr snapToObjects="1">
      <p:cViewPr>
        <p:scale>
          <a:sx n="100" d="100"/>
          <a:sy n="100" d="100"/>
        </p:scale>
        <p:origin x="-1932" y="-1002"/>
      </p:cViewPr>
      <p:guideLst>
        <p:guide orient="horz" pos="505"/>
        <p:guide orient="horz" pos="3072"/>
        <p:guide orient="horz" pos="2747"/>
        <p:guide orient="horz" pos="811"/>
        <p:guide pos="408"/>
        <p:guide pos="5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82" d="100"/>
          <a:sy n="82" d="100"/>
        </p:scale>
        <p:origin x="-31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34234531872327"/>
          <c:y val="3.9852148658932426E-2"/>
          <c:w val="0.87267863370225573"/>
          <c:h val="0.70509496963767104"/>
        </c:manualLayout>
      </c:layout>
      <c:stockChart>
        <c:ser>
          <c:idx val="0"/>
          <c:order val="0"/>
          <c:spPr>
            <a:ln w="28575">
              <a:noFill/>
            </a:ln>
          </c:spPr>
          <c:marker>
            <c:symbol val="square"/>
            <c:size val="5"/>
          </c:marker>
          <c:cat>
            <c:strRef>
              <c:f>Sheet1!$A$70:$A$89</c:f>
              <c:strCache>
                <c:ptCount val="20"/>
                <c:pt idx="0">
                  <c:v>(PFBS, C4)</c:v>
                </c:pt>
                <c:pt idx="1">
                  <c:v> (PFBA, C4)</c:v>
                </c:pt>
                <c:pt idx="2">
                  <c:v>(PFPeS, C5)</c:v>
                </c:pt>
                <c:pt idx="3">
                  <c:v>(PFPeA, C5)</c:v>
                </c:pt>
                <c:pt idx="4">
                  <c:v>(PFHxS, C6)</c:v>
                </c:pt>
                <c:pt idx="5">
                  <c:v>(PFHxA, C6)</c:v>
                </c:pt>
                <c:pt idx="6">
                  <c:v>(PFHpS, C7)</c:v>
                </c:pt>
                <c:pt idx="7">
                  <c:v>(PFHpA, C7)</c:v>
                </c:pt>
                <c:pt idx="8">
                  <c:v>(PFOS, C8)</c:v>
                </c:pt>
                <c:pt idx="9">
                  <c:v>(PFOA, C8)</c:v>
                </c:pt>
                <c:pt idx="10">
                  <c:v>(PFNA, C9)</c:v>
                </c:pt>
                <c:pt idx="11">
                  <c:v>(PFDS, C10)</c:v>
                </c:pt>
                <c:pt idx="12">
                  <c:v>(PFDA, C10)</c:v>
                </c:pt>
                <c:pt idx="13">
                  <c:v>(PFUnDA, C11)</c:v>
                </c:pt>
                <c:pt idx="14">
                  <c:v>(PFDoDA, C12)</c:v>
                </c:pt>
                <c:pt idx="15">
                  <c:v>(PFTrDA, C13)</c:v>
                </c:pt>
                <c:pt idx="16">
                  <c:v>(PFTeDA, C14)</c:v>
                </c:pt>
                <c:pt idx="17">
                  <c:v>(PFHxDA, C16)</c:v>
                </c:pt>
                <c:pt idx="18">
                  <c:v>(PFODA, C18)</c:v>
                </c:pt>
                <c:pt idx="19">
                  <c:v>(GenX) </c:v>
                </c:pt>
              </c:strCache>
            </c:strRef>
          </c:cat>
          <c:val>
            <c:numRef>
              <c:f>Sheet1!$B$70:$B$89</c:f>
              <c:numCache>
                <c:formatCode>0.00</c:formatCode>
                <c:ptCount val="20"/>
                <c:pt idx="0" formatCode="0.000">
                  <c:v>1E-3</c:v>
                </c:pt>
                <c:pt idx="1">
                  <c:v>0.05</c:v>
                </c:pt>
                <c:pt idx="2">
                  <c:v>0.6</c:v>
                </c:pt>
                <c:pt idx="3">
                  <c:v>0.05</c:v>
                </c:pt>
                <c:pt idx="4">
                  <c:v>0.6</c:v>
                </c:pt>
                <c:pt idx="5">
                  <c:v>0.01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10</c:v>
                </c:pt>
                <c:pt idx="11">
                  <c:v>2</c:v>
                </c:pt>
                <c:pt idx="12">
                  <c:v>10</c:v>
                </c:pt>
                <c:pt idx="13">
                  <c:v>4</c:v>
                </c:pt>
                <c:pt idx="14">
                  <c:v>3</c:v>
                </c:pt>
                <c:pt idx="15">
                  <c:v>3</c:v>
                </c:pt>
                <c:pt idx="16" formatCode="General">
                  <c:v>0.3</c:v>
                </c:pt>
                <c:pt idx="17" formatCode="General">
                  <c:v>0.02</c:v>
                </c:pt>
                <c:pt idx="18" formatCode="General">
                  <c:v>0.02</c:v>
                </c:pt>
                <c:pt idx="19" formatCode="General">
                  <c:v>0.06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5"/>
          </c:marker>
          <c:cat>
            <c:strRef>
              <c:f>Sheet1!$A$70:$A$89</c:f>
              <c:strCache>
                <c:ptCount val="20"/>
                <c:pt idx="0">
                  <c:v>(PFBS, C4)</c:v>
                </c:pt>
                <c:pt idx="1">
                  <c:v> (PFBA, C4)</c:v>
                </c:pt>
                <c:pt idx="2">
                  <c:v>(PFPeS, C5)</c:v>
                </c:pt>
                <c:pt idx="3">
                  <c:v>(PFPeA, C5)</c:v>
                </c:pt>
                <c:pt idx="4">
                  <c:v>(PFHxS, C6)</c:v>
                </c:pt>
                <c:pt idx="5">
                  <c:v>(PFHxA, C6)</c:v>
                </c:pt>
                <c:pt idx="6">
                  <c:v>(PFHpS, C7)</c:v>
                </c:pt>
                <c:pt idx="7">
                  <c:v>(PFHpA, C7)</c:v>
                </c:pt>
                <c:pt idx="8">
                  <c:v>(PFOS, C8)</c:v>
                </c:pt>
                <c:pt idx="9">
                  <c:v>(PFOA, C8)</c:v>
                </c:pt>
                <c:pt idx="10">
                  <c:v>(PFNA, C9)</c:v>
                </c:pt>
                <c:pt idx="11">
                  <c:v>(PFDS, C10)</c:v>
                </c:pt>
                <c:pt idx="12">
                  <c:v>(PFDA, C10)</c:v>
                </c:pt>
                <c:pt idx="13">
                  <c:v>(PFUnDA, C11)</c:v>
                </c:pt>
                <c:pt idx="14">
                  <c:v>(PFDoDA, C12)</c:v>
                </c:pt>
                <c:pt idx="15">
                  <c:v>(PFTrDA, C13)</c:v>
                </c:pt>
                <c:pt idx="16">
                  <c:v>(PFTeDA, C14)</c:v>
                </c:pt>
                <c:pt idx="17">
                  <c:v>(PFHxDA, C16)</c:v>
                </c:pt>
                <c:pt idx="18">
                  <c:v>(PFODA, C18)</c:v>
                </c:pt>
                <c:pt idx="19">
                  <c:v>(GenX) </c:v>
                </c:pt>
              </c:strCache>
            </c:strRef>
          </c:cat>
          <c:val>
            <c:numRef>
              <c:f>Sheet1!$C$70:$C$89</c:f>
              <c:numCache>
                <c:formatCode>0.00</c:formatCode>
                <c:ptCount val="20"/>
                <c:pt idx="0" formatCode="0.000">
                  <c:v>1E-3</c:v>
                </c:pt>
                <c:pt idx="1">
                  <c:v>0.05</c:v>
                </c:pt>
                <c:pt idx="2" formatCode="0.000">
                  <c:v>1E-3</c:v>
                </c:pt>
                <c:pt idx="3">
                  <c:v>0.01</c:v>
                </c:pt>
                <c:pt idx="4" formatCode="0.000">
                  <c:v>0.6</c:v>
                </c:pt>
                <c:pt idx="5">
                  <c:v>0.01</c:v>
                </c:pt>
                <c:pt idx="6">
                  <c:v>0.6</c:v>
                </c:pt>
                <c:pt idx="7">
                  <c:v>0.01</c:v>
                </c:pt>
                <c:pt idx="8">
                  <c:v>2</c:v>
                </c:pt>
                <c:pt idx="9">
                  <c:v>1</c:v>
                </c:pt>
                <c:pt idx="10">
                  <c:v>10</c:v>
                </c:pt>
                <c:pt idx="11">
                  <c:v>2</c:v>
                </c:pt>
                <c:pt idx="12">
                  <c:v>4</c:v>
                </c:pt>
                <c:pt idx="13">
                  <c:v>4</c:v>
                </c:pt>
                <c:pt idx="14">
                  <c:v>3</c:v>
                </c:pt>
                <c:pt idx="15" formatCode="General">
                  <c:v>0.3</c:v>
                </c:pt>
                <c:pt idx="16" formatCode="General">
                  <c:v>0.3</c:v>
                </c:pt>
                <c:pt idx="17" formatCode="General">
                  <c:v>0.02</c:v>
                </c:pt>
                <c:pt idx="18" formatCode="General">
                  <c:v>0.02</c:v>
                </c:pt>
                <c:pt idx="19" formatCode="General">
                  <c:v>0.06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144746368"/>
        <c:axId val="151503616"/>
      </c:stockChart>
      <c:catAx>
        <c:axId val="144746368"/>
        <c:scaling>
          <c:orientation val="minMax"/>
        </c:scaling>
        <c:delete val="0"/>
        <c:axPos val="b"/>
        <c:majorTickMark val="out"/>
        <c:minorTickMark val="none"/>
        <c:tickLblPos val="nextTo"/>
        <c:crossAx val="151503616"/>
        <c:crosses val="autoZero"/>
        <c:auto val="1"/>
        <c:lblAlgn val="ctr"/>
        <c:lblOffset val="100"/>
        <c:noMultiLvlLbl val="0"/>
      </c:catAx>
      <c:valAx>
        <c:axId val="151503616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1447463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2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ng/l</c:v>
                </c:pt>
              </c:strCache>
            </c:strRef>
          </c:tx>
          <c:invertIfNegative val="0"/>
          <c:cat>
            <c:strRef>
              <c:f>Sheet1!$A$4:$A$24</c:f>
              <c:strCache>
                <c:ptCount val="21"/>
                <c:pt idx="0">
                  <c:v>(PFBS, C4)</c:v>
                </c:pt>
                <c:pt idx="1">
                  <c:v>(PFPeS, C5)</c:v>
                </c:pt>
                <c:pt idx="2">
                  <c:v>(PFHxS, C6)</c:v>
                </c:pt>
                <c:pt idx="3">
                  <c:v>(PFHpS, C7)</c:v>
                </c:pt>
                <c:pt idx="4">
                  <c:v>(PFOS, C8)</c:v>
                </c:pt>
                <c:pt idx="5">
                  <c:v>(PFDS, C10)</c:v>
                </c:pt>
                <c:pt idx="6">
                  <c:v> (PFBA, C4)</c:v>
                </c:pt>
                <c:pt idx="7">
                  <c:v>(PFPeA, C5)</c:v>
                </c:pt>
                <c:pt idx="8">
                  <c:v>(PFHxA, C6)</c:v>
                </c:pt>
                <c:pt idx="9">
                  <c:v>(PFHpA, C7)</c:v>
                </c:pt>
                <c:pt idx="10">
                  <c:v>(PFOA, C8)</c:v>
                </c:pt>
                <c:pt idx="11">
                  <c:v>(PFNA, C9)</c:v>
                </c:pt>
                <c:pt idx="12">
                  <c:v>(PFDA, C10)</c:v>
                </c:pt>
                <c:pt idx="13">
                  <c:v>(PFUnDA, C11)</c:v>
                </c:pt>
                <c:pt idx="14">
                  <c:v>(PFDoDA, C12)</c:v>
                </c:pt>
                <c:pt idx="15">
                  <c:v>(PFTrDA, C13)</c:v>
                </c:pt>
                <c:pt idx="16">
                  <c:v>(PFTeDA, C14)</c:v>
                </c:pt>
                <c:pt idx="17">
                  <c:v>(PFHxDA, C16)</c:v>
                </c:pt>
                <c:pt idx="18">
                  <c:v>(PFODA, C18)</c:v>
                </c:pt>
                <c:pt idx="19">
                  <c:v>(GenX) </c:v>
                </c:pt>
                <c:pt idx="20">
                  <c:v>Sum of PFASs</c:v>
                </c:pt>
              </c:strCache>
            </c:strRef>
          </c:cat>
          <c:val>
            <c:numRef>
              <c:f>Sheet1!$E$4:$E$24</c:f>
              <c:numCache>
                <c:formatCode>General</c:formatCode>
                <c:ptCount val="21"/>
                <c:pt idx="0">
                  <c:v>3.4</c:v>
                </c:pt>
                <c:pt idx="2">
                  <c:v>0.43</c:v>
                </c:pt>
                <c:pt idx="3">
                  <c:v>0.03</c:v>
                </c:pt>
                <c:pt idx="4">
                  <c:v>0.41</c:v>
                </c:pt>
                <c:pt idx="6">
                  <c:v>2</c:v>
                </c:pt>
                <c:pt idx="7">
                  <c:v>5.7</c:v>
                </c:pt>
                <c:pt idx="8">
                  <c:v>4.7</c:v>
                </c:pt>
                <c:pt idx="9">
                  <c:v>2.1</c:v>
                </c:pt>
                <c:pt idx="10">
                  <c:v>2.2000000000000002</c:v>
                </c:pt>
                <c:pt idx="11">
                  <c:v>0.25</c:v>
                </c:pt>
                <c:pt idx="12">
                  <c:v>0.06</c:v>
                </c:pt>
                <c:pt idx="20">
                  <c:v>21.279999999999998</c:v>
                </c:pt>
              </c:numCache>
            </c:numRef>
          </c:val>
        </c:ser>
        <c:ser>
          <c:idx val="3"/>
          <c:order val="1"/>
          <c:tx>
            <c:strRef>
              <c:f>Sheet1!$F$3</c:f>
              <c:strCache>
                <c:ptCount val="1"/>
                <c:pt idx="0">
                  <c:v>P-EQ</c:v>
                </c:pt>
              </c:strCache>
            </c:strRef>
          </c:tx>
          <c:invertIfNegative val="0"/>
          <c:cat>
            <c:strRef>
              <c:f>Sheet1!$A$4:$A$24</c:f>
              <c:strCache>
                <c:ptCount val="21"/>
                <c:pt idx="0">
                  <c:v>(PFBS, C4)</c:v>
                </c:pt>
                <c:pt idx="1">
                  <c:v>(PFPeS, C5)</c:v>
                </c:pt>
                <c:pt idx="2">
                  <c:v>(PFHxS, C6)</c:v>
                </c:pt>
                <c:pt idx="3">
                  <c:v>(PFHpS, C7)</c:v>
                </c:pt>
                <c:pt idx="4">
                  <c:v>(PFOS, C8)</c:v>
                </c:pt>
                <c:pt idx="5">
                  <c:v>(PFDS, C10)</c:v>
                </c:pt>
                <c:pt idx="6">
                  <c:v> (PFBA, C4)</c:v>
                </c:pt>
                <c:pt idx="7">
                  <c:v>(PFPeA, C5)</c:v>
                </c:pt>
                <c:pt idx="8">
                  <c:v>(PFHxA, C6)</c:v>
                </c:pt>
                <c:pt idx="9">
                  <c:v>(PFHpA, C7)</c:v>
                </c:pt>
                <c:pt idx="10">
                  <c:v>(PFOA, C8)</c:v>
                </c:pt>
                <c:pt idx="11">
                  <c:v>(PFNA, C9)</c:v>
                </c:pt>
                <c:pt idx="12">
                  <c:v>(PFDA, C10)</c:v>
                </c:pt>
                <c:pt idx="13">
                  <c:v>(PFUnDA, C11)</c:v>
                </c:pt>
                <c:pt idx="14">
                  <c:v>(PFDoDA, C12)</c:v>
                </c:pt>
                <c:pt idx="15">
                  <c:v>(PFTrDA, C13)</c:v>
                </c:pt>
                <c:pt idx="16">
                  <c:v>(PFTeDA, C14)</c:v>
                </c:pt>
                <c:pt idx="17">
                  <c:v>(PFHxDA, C16)</c:v>
                </c:pt>
                <c:pt idx="18">
                  <c:v>(PFODA, C18)</c:v>
                </c:pt>
                <c:pt idx="19">
                  <c:v>(GenX) </c:v>
                </c:pt>
                <c:pt idx="20">
                  <c:v>Sum of PFASs</c:v>
                </c:pt>
              </c:strCache>
            </c:strRef>
          </c:cat>
          <c:val>
            <c:numRef>
              <c:f>Sheet1!$F$4:$F$24</c:f>
              <c:numCache>
                <c:formatCode>General</c:formatCode>
                <c:ptCount val="21"/>
                <c:pt idx="0">
                  <c:v>3.0000000000000001E-3</c:v>
                </c:pt>
                <c:pt idx="2">
                  <c:v>0.26</c:v>
                </c:pt>
                <c:pt idx="3">
                  <c:v>0.06</c:v>
                </c:pt>
                <c:pt idx="4">
                  <c:v>0.82</c:v>
                </c:pt>
                <c:pt idx="6">
                  <c:v>0.1</c:v>
                </c:pt>
                <c:pt idx="7">
                  <c:v>0.28999999999999998</c:v>
                </c:pt>
                <c:pt idx="8">
                  <c:v>4.7E-2</c:v>
                </c:pt>
                <c:pt idx="9">
                  <c:v>2.1</c:v>
                </c:pt>
                <c:pt idx="10">
                  <c:v>2.2000000000000002</c:v>
                </c:pt>
                <c:pt idx="11">
                  <c:v>2.5</c:v>
                </c:pt>
                <c:pt idx="12">
                  <c:v>0.6</c:v>
                </c:pt>
                <c:pt idx="20">
                  <c:v>8.98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129792"/>
        <c:axId val="162131328"/>
      </c:barChart>
      <c:catAx>
        <c:axId val="162129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62131328"/>
        <c:crossesAt val="1.0000000000000002E-3"/>
        <c:auto val="1"/>
        <c:lblAlgn val="ctr"/>
        <c:lblOffset val="100"/>
        <c:noMultiLvlLbl val="0"/>
      </c:catAx>
      <c:valAx>
        <c:axId val="16213132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129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515309873918685E-2"/>
          <c:y val="2.5980706728681028E-2"/>
          <c:w val="0.80143241957615252"/>
          <c:h val="0.69419715635660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ng/l</c:v>
                </c:pt>
              </c:strCache>
            </c:strRef>
          </c:tx>
          <c:invertIfNegative val="0"/>
          <c:cat>
            <c:strRef>
              <c:f>Sheet1!$A$4:$A$24</c:f>
              <c:strCache>
                <c:ptCount val="21"/>
                <c:pt idx="0">
                  <c:v>(PFBS, C4)</c:v>
                </c:pt>
                <c:pt idx="1">
                  <c:v>(PFPeS, C5)</c:v>
                </c:pt>
                <c:pt idx="2">
                  <c:v>(PFHxS, C6)</c:v>
                </c:pt>
                <c:pt idx="3">
                  <c:v>(PFHpS, C7)</c:v>
                </c:pt>
                <c:pt idx="4">
                  <c:v>(PFOS, C8)</c:v>
                </c:pt>
                <c:pt idx="5">
                  <c:v>(PFDS, C10)</c:v>
                </c:pt>
                <c:pt idx="6">
                  <c:v> (PFBA, C4)</c:v>
                </c:pt>
                <c:pt idx="7">
                  <c:v>(PFPeA, C5)</c:v>
                </c:pt>
                <c:pt idx="8">
                  <c:v>(PFHxA, C6)</c:v>
                </c:pt>
                <c:pt idx="9">
                  <c:v>(PFHpA, C7)</c:v>
                </c:pt>
                <c:pt idx="10">
                  <c:v>(PFOA, C8)</c:v>
                </c:pt>
                <c:pt idx="11">
                  <c:v>(PFNA, C9)</c:v>
                </c:pt>
                <c:pt idx="12">
                  <c:v>(PFDA, C10)</c:v>
                </c:pt>
                <c:pt idx="13">
                  <c:v>(PFUnDA, C11)</c:v>
                </c:pt>
                <c:pt idx="14">
                  <c:v>(PFDoDA, C12)</c:v>
                </c:pt>
                <c:pt idx="15">
                  <c:v>(PFTrDA, C13)</c:v>
                </c:pt>
                <c:pt idx="16">
                  <c:v>(PFTeDA, C14)</c:v>
                </c:pt>
                <c:pt idx="17">
                  <c:v>(PFHxDA, C16)</c:v>
                </c:pt>
                <c:pt idx="18">
                  <c:v>(PFODA, C18)</c:v>
                </c:pt>
                <c:pt idx="19">
                  <c:v>(GenX) </c:v>
                </c:pt>
                <c:pt idx="20">
                  <c:v>Sum of PFASs</c:v>
                </c:pt>
              </c:strCache>
            </c:strRef>
          </c:cat>
          <c:val>
            <c:numRef>
              <c:f>Sheet1!$E$4:$E$24</c:f>
              <c:numCache>
                <c:formatCode>General</c:formatCode>
                <c:ptCount val="21"/>
                <c:pt idx="0">
                  <c:v>3.4</c:v>
                </c:pt>
                <c:pt idx="2">
                  <c:v>0.43</c:v>
                </c:pt>
                <c:pt idx="3">
                  <c:v>0.03</c:v>
                </c:pt>
                <c:pt idx="4">
                  <c:v>0.41</c:v>
                </c:pt>
                <c:pt idx="6">
                  <c:v>2</c:v>
                </c:pt>
                <c:pt idx="7">
                  <c:v>5.7</c:v>
                </c:pt>
                <c:pt idx="8">
                  <c:v>4.7</c:v>
                </c:pt>
                <c:pt idx="9">
                  <c:v>2.1</c:v>
                </c:pt>
                <c:pt idx="10">
                  <c:v>2.2000000000000002</c:v>
                </c:pt>
                <c:pt idx="11">
                  <c:v>0.25</c:v>
                </c:pt>
                <c:pt idx="12">
                  <c:v>0.06</c:v>
                </c:pt>
                <c:pt idx="20">
                  <c:v>21.279999999999998</c:v>
                </c:pt>
              </c:numCache>
            </c:numRef>
          </c:val>
        </c:ser>
        <c:ser>
          <c:idx val="3"/>
          <c:order val="1"/>
          <c:tx>
            <c:strRef>
              <c:f>Sheet1!$F$3</c:f>
              <c:strCache>
                <c:ptCount val="1"/>
                <c:pt idx="0">
                  <c:v>P-EQ</c:v>
                </c:pt>
              </c:strCache>
            </c:strRef>
          </c:tx>
          <c:invertIfNegative val="0"/>
          <c:cat>
            <c:strRef>
              <c:f>Sheet1!$A$4:$A$24</c:f>
              <c:strCache>
                <c:ptCount val="21"/>
                <c:pt idx="0">
                  <c:v>(PFBS, C4)</c:v>
                </c:pt>
                <c:pt idx="1">
                  <c:v>(PFPeS, C5)</c:v>
                </c:pt>
                <c:pt idx="2">
                  <c:v>(PFHxS, C6)</c:v>
                </c:pt>
                <c:pt idx="3">
                  <c:v>(PFHpS, C7)</c:v>
                </c:pt>
                <c:pt idx="4">
                  <c:v>(PFOS, C8)</c:v>
                </c:pt>
                <c:pt idx="5">
                  <c:v>(PFDS, C10)</c:v>
                </c:pt>
                <c:pt idx="6">
                  <c:v> (PFBA, C4)</c:v>
                </c:pt>
                <c:pt idx="7">
                  <c:v>(PFPeA, C5)</c:v>
                </c:pt>
                <c:pt idx="8">
                  <c:v>(PFHxA, C6)</c:v>
                </c:pt>
                <c:pt idx="9">
                  <c:v>(PFHpA, C7)</c:v>
                </c:pt>
                <c:pt idx="10">
                  <c:v>(PFOA, C8)</c:v>
                </c:pt>
                <c:pt idx="11">
                  <c:v>(PFNA, C9)</c:v>
                </c:pt>
                <c:pt idx="12">
                  <c:v>(PFDA, C10)</c:v>
                </c:pt>
                <c:pt idx="13">
                  <c:v>(PFUnDA, C11)</c:v>
                </c:pt>
                <c:pt idx="14">
                  <c:v>(PFDoDA, C12)</c:v>
                </c:pt>
                <c:pt idx="15">
                  <c:v>(PFTrDA, C13)</c:v>
                </c:pt>
                <c:pt idx="16">
                  <c:v>(PFTeDA, C14)</c:v>
                </c:pt>
                <c:pt idx="17">
                  <c:v>(PFHxDA, C16)</c:v>
                </c:pt>
                <c:pt idx="18">
                  <c:v>(PFODA, C18)</c:v>
                </c:pt>
                <c:pt idx="19">
                  <c:v>(GenX) </c:v>
                </c:pt>
                <c:pt idx="20">
                  <c:v>Sum of PFASs</c:v>
                </c:pt>
              </c:strCache>
            </c:strRef>
          </c:cat>
          <c:val>
            <c:numRef>
              <c:f>Sheet1!$F$4:$F$24</c:f>
              <c:numCache>
                <c:formatCode>General</c:formatCode>
                <c:ptCount val="21"/>
                <c:pt idx="0">
                  <c:v>3.0000000000000001E-3</c:v>
                </c:pt>
                <c:pt idx="2">
                  <c:v>0.26</c:v>
                </c:pt>
                <c:pt idx="3">
                  <c:v>0.06</c:v>
                </c:pt>
                <c:pt idx="4">
                  <c:v>0.82</c:v>
                </c:pt>
                <c:pt idx="6">
                  <c:v>0.1</c:v>
                </c:pt>
                <c:pt idx="7">
                  <c:v>0.28999999999999998</c:v>
                </c:pt>
                <c:pt idx="8">
                  <c:v>4.7E-2</c:v>
                </c:pt>
                <c:pt idx="9">
                  <c:v>2.1</c:v>
                </c:pt>
                <c:pt idx="10">
                  <c:v>2.2000000000000002</c:v>
                </c:pt>
                <c:pt idx="11">
                  <c:v>2.5</c:v>
                </c:pt>
                <c:pt idx="12">
                  <c:v>0.6</c:v>
                </c:pt>
                <c:pt idx="20">
                  <c:v>8.98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012032"/>
        <c:axId val="164013568"/>
      </c:barChart>
      <c:catAx>
        <c:axId val="164012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64013568"/>
        <c:crosses val="autoZero"/>
        <c:auto val="1"/>
        <c:lblAlgn val="ctr"/>
        <c:lblOffset val="100"/>
        <c:noMultiLvlLbl val="0"/>
      </c:catAx>
      <c:valAx>
        <c:axId val="164013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012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2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Sheet1!$D$39</c:f>
              <c:strCache>
                <c:ptCount val="1"/>
                <c:pt idx="0">
                  <c:v>ug/kg</c:v>
                </c:pt>
              </c:strCache>
            </c:strRef>
          </c:tx>
          <c:invertIfNegative val="0"/>
          <c:cat>
            <c:strRef>
              <c:f>Sheet1!$A$40:$A$60</c:f>
              <c:strCache>
                <c:ptCount val="21"/>
                <c:pt idx="0">
                  <c:v>(PFBS, C4)</c:v>
                </c:pt>
                <c:pt idx="1">
                  <c:v>(PFPeS, C5)</c:v>
                </c:pt>
                <c:pt idx="2">
                  <c:v>(PFHxS, C6)</c:v>
                </c:pt>
                <c:pt idx="3">
                  <c:v>(PFHpS, C7)</c:v>
                </c:pt>
                <c:pt idx="4">
                  <c:v>(PFOS, C8)</c:v>
                </c:pt>
                <c:pt idx="5">
                  <c:v>(PFDS, C10)</c:v>
                </c:pt>
                <c:pt idx="6">
                  <c:v> (PFBA, C4)</c:v>
                </c:pt>
                <c:pt idx="7">
                  <c:v>(PFPeA, C5)</c:v>
                </c:pt>
                <c:pt idx="8">
                  <c:v>(PFHxA, C6)</c:v>
                </c:pt>
                <c:pt idx="9">
                  <c:v>(PFHpA, C7)</c:v>
                </c:pt>
                <c:pt idx="10">
                  <c:v>(PFOA, C8)</c:v>
                </c:pt>
                <c:pt idx="11">
                  <c:v>(PFNA, C9)</c:v>
                </c:pt>
                <c:pt idx="12">
                  <c:v>(PFDA, C10)</c:v>
                </c:pt>
                <c:pt idx="13">
                  <c:v>(PFUnDA, C11)</c:v>
                </c:pt>
                <c:pt idx="14">
                  <c:v>(PFDoDA, C12)</c:v>
                </c:pt>
                <c:pt idx="15">
                  <c:v>(PFTrDA, C13)</c:v>
                </c:pt>
                <c:pt idx="16">
                  <c:v>(PFTeDA, C14)</c:v>
                </c:pt>
                <c:pt idx="17">
                  <c:v>(PFHxDA, C16)</c:v>
                </c:pt>
                <c:pt idx="18">
                  <c:v>(PFODA, C18)</c:v>
                </c:pt>
                <c:pt idx="19">
                  <c:v>(GenX) </c:v>
                </c:pt>
                <c:pt idx="20">
                  <c:v>Sum of PFASs</c:v>
                </c:pt>
              </c:strCache>
            </c:strRef>
          </c:cat>
          <c:val>
            <c:numRef>
              <c:f>Sheet1!$D$40:$D$60</c:f>
              <c:numCache>
                <c:formatCode>General</c:formatCode>
                <c:ptCount val="21"/>
                <c:pt idx="0">
                  <c:v>28</c:v>
                </c:pt>
                <c:pt idx="2">
                  <c:v>30</c:v>
                </c:pt>
                <c:pt idx="4">
                  <c:v>190</c:v>
                </c:pt>
                <c:pt idx="5">
                  <c:v>1.4</c:v>
                </c:pt>
                <c:pt idx="6">
                  <c:v>0.1</c:v>
                </c:pt>
                <c:pt idx="7">
                  <c:v>1</c:v>
                </c:pt>
                <c:pt idx="8">
                  <c:v>12</c:v>
                </c:pt>
                <c:pt idx="9">
                  <c:v>0.19</c:v>
                </c:pt>
                <c:pt idx="10">
                  <c:v>1.3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20">
                  <c:v>264.79000000000019</c:v>
                </c:pt>
              </c:numCache>
            </c:numRef>
          </c:val>
        </c:ser>
        <c:ser>
          <c:idx val="2"/>
          <c:order val="1"/>
          <c:tx>
            <c:strRef>
              <c:f>Sheet1!$E$39</c:f>
              <c:strCache>
                <c:ptCount val="1"/>
                <c:pt idx="0">
                  <c:v>ug/kg P-EQ</c:v>
                </c:pt>
              </c:strCache>
            </c:strRef>
          </c:tx>
          <c:invertIfNegative val="0"/>
          <c:cat>
            <c:strRef>
              <c:f>Sheet1!$A$40:$A$60</c:f>
              <c:strCache>
                <c:ptCount val="21"/>
                <c:pt idx="0">
                  <c:v>(PFBS, C4)</c:v>
                </c:pt>
                <c:pt idx="1">
                  <c:v>(PFPeS, C5)</c:v>
                </c:pt>
                <c:pt idx="2">
                  <c:v>(PFHxS, C6)</c:v>
                </c:pt>
                <c:pt idx="3">
                  <c:v>(PFHpS, C7)</c:v>
                </c:pt>
                <c:pt idx="4">
                  <c:v>(PFOS, C8)</c:v>
                </c:pt>
                <c:pt idx="5">
                  <c:v>(PFDS, C10)</c:v>
                </c:pt>
                <c:pt idx="6">
                  <c:v> (PFBA, C4)</c:v>
                </c:pt>
                <c:pt idx="7">
                  <c:v>(PFPeA, C5)</c:v>
                </c:pt>
                <c:pt idx="8">
                  <c:v>(PFHxA, C6)</c:v>
                </c:pt>
                <c:pt idx="9">
                  <c:v>(PFHpA, C7)</c:v>
                </c:pt>
                <c:pt idx="10">
                  <c:v>(PFOA, C8)</c:v>
                </c:pt>
                <c:pt idx="11">
                  <c:v>(PFNA, C9)</c:v>
                </c:pt>
                <c:pt idx="12">
                  <c:v>(PFDA, C10)</c:v>
                </c:pt>
                <c:pt idx="13">
                  <c:v>(PFUnDA, C11)</c:v>
                </c:pt>
                <c:pt idx="14">
                  <c:v>(PFDoDA, C12)</c:v>
                </c:pt>
                <c:pt idx="15">
                  <c:v>(PFTrDA, C13)</c:v>
                </c:pt>
                <c:pt idx="16">
                  <c:v>(PFTeDA, C14)</c:v>
                </c:pt>
                <c:pt idx="17">
                  <c:v>(PFHxDA, C16)</c:v>
                </c:pt>
                <c:pt idx="18">
                  <c:v>(PFODA, C18)</c:v>
                </c:pt>
                <c:pt idx="19">
                  <c:v>(GenX) </c:v>
                </c:pt>
                <c:pt idx="20">
                  <c:v>Sum of PFASs</c:v>
                </c:pt>
              </c:strCache>
            </c:strRef>
          </c:cat>
          <c:val>
            <c:numRef>
              <c:f>Sheet1!$E$40:$E$60</c:f>
              <c:numCache>
                <c:formatCode>General</c:formatCode>
                <c:ptCount val="21"/>
                <c:pt idx="0">
                  <c:v>0.28000000000000003</c:v>
                </c:pt>
                <c:pt idx="2">
                  <c:v>18</c:v>
                </c:pt>
                <c:pt idx="4">
                  <c:v>380</c:v>
                </c:pt>
                <c:pt idx="5">
                  <c:v>2.8</c:v>
                </c:pt>
                <c:pt idx="6">
                  <c:v>6.0000000000000001E-3</c:v>
                </c:pt>
                <c:pt idx="7">
                  <c:v>0.05</c:v>
                </c:pt>
                <c:pt idx="8">
                  <c:v>0.12</c:v>
                </c:pt>
                <c:pt idx="9">
                  <c:v>0.19</c:v>
                </c:pt>
                <c:pt idx="10">
                  <c:v>1.3</c:v>
                </c:pt>
                <c:pt idx="11">
                  <c:v>1</c:v>
                </c:pt>
                <c:pt idx="12">
                  <c:v>1</c:v>
                </c:pt>
                <c:pt idx="13">
                  <c:v>0.4</c:v>
                </c:pt>
                <c:pt idx="14">
                  <c:v>0.3</c:v>
                </c:pt>
                <c:pt idx="15">
                  <c:v>0.3</c:v>
                </c:pt>
                <c:pt idx="16">
                  <c:v>0.03</c:v>
                </c:pt>
                <c:pt idx="17">
                  <c:v>2E-3</c:v>
                </c:pt>
                <c:pt idx="18">
                  <c:v>2E-3</c:v>
                </c:pt>
                <c:pt idx="20">
                  <c:v>387.5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736192"/>
        <c:axId val="161737728"/>
      </c:barChart>
      <c:catAx>
        <c:axId val="161736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61737728"/>
        <c:crossesAt val="1.0000000000000002E-3"/>
        <c:auto val="1"/>
        <c:lblAlgn val="ctr"/>
        <c:lblOffset val="100"/>
        <c:noMultiLvlLbl val="0"/>
      </c:catAx>
      <c:valAx>
        <c:axId val="16173772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736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Sheet1!$D$39</c:f>
              <c:strCache>
                <c:ptCount val="1"/>
                <c:pt idx="0">
                  <c:v>ug/kg</c:v>
                </c:pt>
              </c:strCache>
            </c:strRef>
          </c:tx>
          <c:invertIfNegative val="0"/>
          <c:cat>
            <c:strRef>
              <c:f>Sheet1!$A$40:$A$60</c:f>
              <c:strCache>
                <c:ptCount val="21"/>
                <c:pt idx="0">
                  <c:v>(PFBS, C4)</c:v>
                </c:pt>
                <c:pt idx="1">
                  <c:v>(PFPeS, C5)</c:v>
                </c:pt>
                <c:pt idx="2">
                  <c:v>(PFHxS, C6)</c:v>
                </c:pt>
                <c:pt idx="3">
                  <c:v>(PFHpS, C7)</c:v>
                </c:pt>
                <c:pt idx="4">
                  <c:v>(PFOS, C8)</c:v>
                </c:pt>
                <c:pt idx="5">
                  <c:v>(PFDS, C10)</c:v>
                </c:pt>
                <c:pt idx="6">
                  <c:v> (PFBA, C4)</c:v>
                </c:pt>
                <c:pt idx="7">
                  <c:v>(PFPeA, C5)</c:v>
                </c:pt>
                <c:pt idx="8">
                  <c:v>(PFHxA, C6)</c:v>
                </c:pt>
                <c:pt idx="9">
                  <c:v>(PFHpA, C7)</c:v>
                </c:pt>
                <c:pt idx="10">
                  <c:v>(PFOA, C8)</c:v>
                </c:pt>
                <c:pt idx="11">
                  <c:v>(PFNA, C9)</c:v>
                </c:pt>
                <c:pt idx="12">
                  <c:v>(PFDA, C10)</c:v>
                </c:pt>
                <c:pt idx="13">
                  <c:v>(PFUnDA, C11)</c:v>
                </c:pt>
                <c:pt idx="14">
                  <c:v>(PFDoDA, C12)</c:v>
                </c:pt>
                <c:pt idx="15">
                  <c:v>(PFTrDA, C13)</c:v>
                </c:pt>
                <c:pt idx="16">
                  <c:v>(PFTeDA, C14)</c:v>
                </c:pt>
                <c:pt idx="17">
                  <c:v>(PFHxDA, C16)</c:v>
                </c:pt>
                <c:pt idx="18">
                  <c:v>(PFODA, C18)</c:v>
                </c:pt>
                <c:pt idx="19">
                  <c:v>(GenX) </c:v>
                </c:pt>
                <c:pt idx="20">
                  <c:v>Sum of PFASs</c:v>
                </c:pt>
              </c:strCache>
            </c:strRef>
          </c:cat>
          <c:val>
            <c:numRef>
              <c:f>Sheet1!$D$40:$D$60</c:f>
              <c:numCache>
                <c:formatCode>General</c:formatCode>
                <c:ptCount val="21"/>
                <c:pt idx="0">
                  <c:v>28</c:v>
                </c:pt>
                <c:pt idx="2">
                  <c:v>30</c:v>
                </c:pt>
                <c:pt idx="4">
                  <c:v>190</c:v>
                </c:pt>
                <c:pt idx="5">
                  <c:v>1.4</c:v>
                </c:pt>
                <c:pt idx="6">
                  <c:v>0.1</c:v>
                </c:pt>
                <c:pt idx="7">
                  <c:v>1</c:v>
                </c:pt>
                <c:pt idx="8">
                  <c:v>12</c:v>
                </c:pt>
                <c:pt idx="9">
                  <c:v>0.19</c:v>
                </c:pt>
                <c:pt idx="10">
                  <c:v>1.3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20">
                  <c:v>264.79000000000019</c:v>
                </c:pt>
              </c:numCache>
            </c:numRef>
          </c:val>
        </c:ser>
        <c:ser>
          <c:idx val="2"/>
          <c:order val="1"/>
          <c:tx>
            <c:strRef>
              <c:f>Sheet1!$E$39</c:f>
              <c:strCache>
                <c:ptCount val="1"/>
                <c:pt idx="0">
                  <c:v>ug/kg P-EQ</c:v>
                </c:pt>
              </c:strCache>
            </c:strRef>
          </c:tx>
          <c:invertIfNegative val="0"/>
          <c:cat>
            <c:strRef>
              <c:f>Sheet1!$A$40:$A$60</c:f>
              <c:strCache>
                <c:ptCount val="21"/>
                <c:pt idx="0">
                  <c:v>(PFBS, C4)</c:v>
                </c:pt>
                <c:pt idx="1">
                  <c:v>(PFPeS, C5)</c:v>
                </c:pt>
                <c:pt idx="2">
                  <c:v>(PFHxS, C6)</c:v>
                </c:pt>
                <c:pt idx="3">
                  <c:v>(PFHpS, C7)</c:v>
                </c:pt>
                <c:pt idx="4">
                  <c:v>(PFOS, C8)</c:v>
                </c:pt>
                <c:pt idx="5">
                  <c:v>(PFDS, C10)</c:v>
                </c:pt>
                <c:pt idx="6">
                  <c:v> (PFBA, C4)</c:v>
                </c:pt>
                <c:pt idx="7">
                  <c:v>(PFPeA, C5)</c:v>
                </c:pt>
                <c:pt idx="8">
                  <c:v>(PFHxA, C6)</c:v>
                </c:pt>
                <c:pt idx="9">
                  <c:v>(PFHpA, C7)</c:v>
                </c:pt>
                <c:pt idx="10">
                  <c:v>(PFOA, C8)</c:v>
                </c:pt>
                <c:pt idx="11">
                  <c:v>(PFNA, C9)</c:v>
                </c:pt>
                <c:pt idx="12">
                  <c:v>(PFDA, C10)</c:v>
                </c:pt>
                <c:pt idx="13">
                  <c:v>(PFUnDA, C11)</c:v>
                </c:pt>
                <c:pt idx="14">
                  <c:v>(PFDoDA, C12)</c:v>
                </c:pt>
                <c:pt idx="15">
                  <c:v>(PFTrDA, C13)</c:v>
                </c:pt>
                <c:pt idx="16">
                  <c:v>(PFTeDA, C14)</c:v>
                </c:pt>
                <c:pt idx="17">
                  <c:v>(PFHxDA, C16)</c:v>
                </c:pt>
                <c:pt idx="18">
                  <c:v>(PFODA, C18)</c:v>
                </c:pt>
                <c:pt idx="19">
                  <c:v>(GenX) </c:v>
                </c:pt>
                <c:pt idx="20">
                  <c:v>Sum of PFASs</c:v>
                </c:pt>
              </c:strCache>
            </c:strRef>
          </c:cat>
          <c:val>
            <c:numRef>
              <c:f>Sheet1!$E$40:$E$60</c:f>
              <c:numCache>
                <c:formatCode>General</c:formatCode>
                <c:ptCount val="21"/>
                <c:pt idx="0">
                  <c:v>0.28000000000000003</c:v>
                </c:pt>
                <c:pt idx="2">
                  <c:v>18</c:v>
                </c:pt>
                <c:pt idx="4">
                  <c:v>380</c:v>
                </c:pt>
                <c:pt idx="5">
                  <c:v>2.8</c:v>
                </c:pt>
                <c:pt idx="6">
                  <c:v>6.0000000000000001E-3</c:v>
                </c:pt>
                <c:pt idx="7">
                  <c:v>0.05</c:v>
                </c:pt>
                <c:pt idx="8">
                  <c:v>0.12</c:v>
                </c:pt>
                <c:pt idx="9">
                  <c:v>0.19</c:v>
                </c:pt>
                <c:pt idx="10">
                  <c:v>1.3</c:v>
                </c:pt>
                <c:pt idx="11">
                  <c:v>1</c:v>
                </c:pt>
                <c:pt idx="12">
                  <c:v>1</c:v>
                </c:pt>
                <c:pt idx="13">
                  <c:v>0.4</c:v>
                </c:pt>
                <c:pt idx="14">
                  <c:v>0.3</c:v>
                </c:pt>
                <c:pt idx="15">
                  <c:v>0.3</c:v>
                </c:pt>
                <c:pt idx="16">
                  <c:v>0.03</c:v>
                </c:pt>
                <c:pt idx="17">
                  <c:v>2E-3</c:v>
                </c:pt>
                <c:pt idx="18">
                  <c:v>2E-3</c:v>
                </c:pt>
                <c:pt idx="20">
                  <c:v>387.5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150656"/>
        <c:axId val="164152448"/>
      </c:barChart>
      <c:catAx>
        <c:axId val="164150656"/>
        <c:scaling>
          <c:orientation val="minMax"/>
        </c:scaling>
        <c:delete val="0"/>
        <c:axPos val="b"/>
        <c:majorTickMark val="out"/>
        <c:minorTickMark val="none"/>
        <c:tickLblPos val="nextTo"/>
        <c:crossAx val="164152448"/>
        <c:crosses val="autoZero"/>
        <c:auto val="1"/>
        <c:lblAlgn val="ctr"/>
        <c:lblOffset val="100"/>
        <c:noMultiLvlLbl val="0"/>
      </c:catAx>
      <c:valAx>
        <c:axId val="164152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150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2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507DF-2202-4BA8-BDB6-4A94C4E1249F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BE544-F562-4C35-A9FD-B90A56CB17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8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831F-9B2E-456E-A65A-E6850032F803}" type="datetimeFigureOut">
              <a:rPr lang="nl-NL" smtClean="0"/>
              <a:pPr/>
              <a:t>11-12-2018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CCD01-D426-423B-AF6B-42A66387078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91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5">
            <a:extLst>
              <a:ext uri="{FF2B5EF4-FFF2-40B4-BE49-F238E27FC236}">
                <a16:creationId xmlns="" xmlns:a16="http://schemas.microsoft.com/office/drawing/2014/main" id="{6FF99F8B-64EB-44B4-ACCD-8B270A7CDC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3478"/>
            <a:ext cx="9144000" cy="3701103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8" y="1875826"/>
            <a:ext cx="6518207" cy="790380"/>
          </a:xfrm>
        </p:spPr>
        <p:txBody>
          <a:bodyPr wrap="square" lIns="0" tIns="0" rIns="0" bIns="0" anchor="b" anchorCtr="0">
            <a:noAutofit/>
          </a:bodyPr>
          <a:lstStyle>
            <a:lvl1pPr marL="0" indent="0" algn="r">
              <a:lnSpc>
                <a:spcPts val="3600"/>
              </a:lnSpc>
              <a:spcBef>
                <a:spcPts val="0"/>
              </a:spcBef>
              <a:buNone/>
              <a:defRPr sz="3600" b="0" kern="3000" spc="0" normalizeH="0" baseline="0">
                <a:solidFill>
                  <a:schemeClr val="bg1"/>
                </a:solidFill>
                <a:latin typeface="Segoe UI Light" pitchFamily="34" charset="0"/>
                <a:ea typeface="Ebrima" pitchFamily="2" charset="0"/>
                <a:cs typeface="Ebrima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2195736" y="2850454"/>
            <a:ext cx="6518209" cy="388475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F3F7FC"/>
                </a:solidFill>
              </a:defRPr>
            </a:lvl2pPr>
            <a:lvl3pPr>
              <a:defRPr>
                <a:solidFill>
                  <a:srgbClr val="F3F7FC"/>
                </a:solidFill>
              </a:defRPr>
            </a:lvl3pPr>
            <a:lvl4pPr>
              <a:defRPr>
                <a:solidFill>
                  <a:srgbClr val="F3F7FC"/>
                </a:solidFill>
              </a:defRPr>
            </a:lvl4pPr>
            <a:lvl5pPr>
              <a:defRPr>
                <a:solidFill>
                  <a:srgbClr val="F3F7F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tekst 21"/>
          <p:cNvSpPr>
            <a:spLocks noGrp="1"/>
          </p:cNvSpPr>
          <p:nvPr>
            <p:ph type="body" sz="quarter" idx="12"/>
          </p:nvPr>
        </p:nvSpPr>
        <p:spPr>
          <a:xfrm>
            <a:off x="2195738" y="3423533"/>
            <a:ext cx="6518209" cy="209142"/>
          </a:xfrm>
        </p:spPr>
        <p:txBody>
          <a:bodyPr lIns="0" tIns="0" rIns="0" bIns="0" anchor="b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FontTx/>
              <a:buNone/>
              <a:defRPr sz="9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F3F7FC"/>
                </a:solidFill>
              </a:defRPr>
            </a:lvl2pPr>
            <a:lvl3pPr>
              <a:defRPr>
                <a:solidFill>
                  <a:srgbClr val="F3F7FC"/>
                </a:solidFill>
              </a:defRPr>
            </a:lvl3pPr>
            <a:lvl4pPr>
              <a:defRPr>
                <a:solidFill>
                  <a:srgbClr val="F3F7FC"/>
                </a:solidFill>
              </a:defRPr>
            </a:lvl4pPr>
            <a:lvl5pPr>
              <a:defRPr>
                <a:solidFill>
                  <a:srgbClr val="F3F7F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hlinkClick r:id="" action="ppaction://noaction"/>
            <a:extLst>
              <a:ext uri="{FF2B5EF4-FFF2-40B4-BE49-F238E27FC236}">
                <a16:creationId xmlns="" xmlns:a16="http://schemas.microsoft.com/office/drawing/2014/main" id="{6DCD658C-7CA3-4028-88C1-BC2A1F2A16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2942372"/>
            <a:ext cx="2830132" cy="5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20523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2CD20AE-97C5-46E4-9023-DC946E13636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3506264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3639481" y="801688"/>
            <a:ext cx="2531123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6303821" y="801688"/>
            <a:ext cx="2840179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0" y="2866970"/>
            <a:ext cx="2818600" cy="2009829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2951800" y="2866970"/>
            <a:ext cx="3755280" cy="2009830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6840280" y="2866970"/>
            <a:ext cx="2303720" cy="2009829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hlinkClick r:id="" action="ppaction://noaction"/>
            <a:extLst>
              <a:ext uri="{FF2B5EF4-FFF2-40B4-BE49-F238E27FC236}">
                <a16:creationId xmlns="" xmlns:a16="http://schemas.microsoft.com/office/drawing/2014/main" id="{91844875-BA01-4A34-8243-BBD309C702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2160" y="4298026"/>
            <a:ext cx="2797327" cy="58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9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B4E1BFA-60C7-4AF9-8FB1-6012CBE6799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media 5"/>
          <p:cNvSpPr>
            <a:spLocks noGrp="1"/>
          </p:cNvSpPr>
          <p:nvPr>
            <p:ph type="media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hlinkClick r:id="" action="ppaction://noaction"/>
            <a:extLst>
              <a:ext uri="{FF2B5EF4-FFF2-40B4-BE49-F238E27FC236}">
                <a16:creationId xmlns="" xmlns:a16="http://schemas.microsoft.com/office/drawing/2014/main" id="{F3BC2781-466A-489D-8F19-587090B65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2160" y="4298026"/>
            <a:ext cx="2797327" cy="58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9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5B71FC4-8094-43C7-AE13-76585754290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ijdelijke aanduiding voor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3255082" y="3884615"/>
            <a:ext cx="5615940" cy="78486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nl-NL" dirty="0"/>
              <a:t>www.expertisecentrumpfas.nl/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F884CF-0D4B-4924-A8E7-5D484746A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93354"/>
            <a:ext cx="2797327" cy="586239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939BFBB1-2033-4AEE-A73C-808F51224F4E}"/>
              </a:ext>
            </a:extLst>
          </p:cNvPr>
          <p:cNvSpPr txBox="1">
            <a:spLocks/>
          </p:cNvSpPr>
          <p:nvPr userDrawn="1"/>
        </p:nvSpPr>
        <p:spPr>
          <a:xfrm>
            <a:off x="417226" y="2285309"/>
            <a:ext cx="8475254" cy="1562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466618">
              <a:spcBef>
                <a:spcPts val="153"/>
              </a:spcBef>
              <a:spcAft>
                <a:spcPts val="306"/>
              </a:spcAft>
              <a:buNone/>
            </a:pPr>
            <a:endParaRPr lang="en-US" sz="1089" dirty="0"/>
          </a:p>
          <a:p>
            <a:endParaRPr lang="en-US" sz="1225" dirty="0"/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92F03FB4-6319-43B9-ABD7-597E019C39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9866"/>
            <a:ext cx="1934234" cy="205122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22B63905-D8BA-4886-A611-92FD9B9E69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57" y="151669"/>
            <a:ext cx="862180" cy="588573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8F31356B-693A-4EBA-B6D1-70780EC0D0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77" y="189269"/>
            <a:ext cx="1473425" cy="3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9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B539F9C-225A-42BC-A3EB-C0244FCCE93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987574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647700" y="1419622"/>
            <a:ext cx="7847901" cy="2581939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8" name="Picture 7">
            <a:hlinkClick r:id="" action="ppaction://noaction"/>
            <a:extLst>
              <a:ext uri="{FF2B5EF4-FFF2-40B4-BE49-F238E27FC236}">
                <a16:creationId xmlns="" xmlns:a16="http://schemas.microsoft.com/office/drawing/2014/main" id="{7CC9166F-F9C2-4323-A829-4246A038DA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2160" y="4298026"/>
            <a:ext cx="2797327" cy="58623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0"/>
          <a:stretch/>
        </p:blipFill>
        <p:spPr bwMode="auto">
          <a:xfrm>
            <a:off x="2987824" y="4103846"/>
            <a:ext cx="3096344" cy="103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90129"/>
            <a:ext cx="14509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98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numer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62FF92B-1B1C-4A4E-8632-DE30D42D1C4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647700" y="1716088"/>
            <a:ext cx="7847901" cy="2644775"/>
          </a:xfrm>
        </p:spPr>
        <p:txBody>
          <a:bodyPr>
            <a:noAutofit/>
          </a:bodyPr>
          <a:lstStyle>
            <a:lvl1pPr marL="230400" indent="-230400">
              <a:buFont typeface="Segoe UI Semibold" pitchFamily="34" charset="0"/>
              <a:buChar char="˗"/>
              <a:defRPr/>
            </a:lvl1pPr>
            <a:lvl2pPr marL="576900" indent="-342900">
              <a:buFont typeface="Segoe UI Semibold" pitchFamily="34" charset="0"/>
              <a:buChar char="·"/>
              <a:defRPr/>
            </a:lvl2pPr>
            <a:lvl3pPr marL="709200" indent="-230400">
              <a:buFont typeface="Segoe UI Semibold" pitchFamily="34" charset="0"/>
              <a:buChar char="˗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8" name="Picture 7">
            <a:hlinkClick r:id="" action="ppaction://noaction"/>
            <a:extLst>
              <a:ext uri="{FF2B5EF4-FFF2-40B4-BE49-F238E27FC236}">
                <a16:creationId xmlns="" xmlns:a16="http://schemas.microsoft.com/office/drawing/2014/main" id="{D47D8316-D7C9-45CF-96CF-9C06CAC0AF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2160" y="4298026"/>
            <a:ext cx="2797327" cy="58623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E8C40D9E-4E28-4C66-9C77-479EC12ADF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0"/>
          <a:stretch/>
        </p:blipFill>
        <p:spPr bwMode="auto">
          <a:xfrm>
            <a:off x="2987824" y="4103846"/>
            <a:ext cx="3096344" cy="103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5D3FE04-43A7-4874-B7C6-4834E403057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9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1"/>
          </p:nvPr>
        </p:nvSpPr>
        <p:spPr>
          <a:xfrm>
            <a:off x="647700" y="3256800"/>
            <a:ext cx="2880000" cy="1620000"/>
          </a:xfrm>
          <a:solidFill>
            <a:srgbClr val="1843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647700" y="1716088"/>
            <a:ext cx="7847901" cy="3160711"/>
          </a:xfrm>
        </p:spPr>
        <p:txBody>
          <a:bodyPr>
            <a:noAutofit/>
          </a:bodyPr>
          <a:lstStyle>
            <a:lvl1pPr marL="230400" indent="-230400">
              <a:buFont typeface="Segoe UI Semibold" pitchFamily="34" charset="0"/>
              <a:buChar char="˗"/>
              <a:defRPr/>
            </a:lvl1pPr>
            <a:lvl2pPr marL="576900" indent="-342900">
              <a:buFont typeface="Segoe UI Semibold" pitchFamily="34" charset="0"/>
              <a:buChar char="·"/>
              <a:defRPr/>
            </a:lvl2pPr>
            <a:lvl3pPr marL="709200" indent="-230400">
              <a:buFont typeface="Segoe UI Semibold" pitchFamily="34" charset="0"/>
              <a:buChar char="˗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11" name="Picture 10">
            <a:hlinkClick r:id="" action="ppaction://noaction"/>
            <a:extLst>
              <a:ext uri="{FF2B5EF4-FFF2-40B4-BE49-F238E27FC236}">
                <a16:creationId xmlns="" xmlns:a16="http://schemas.microsoft.com/office/drawing/2014/main" id="{9006CE1A-19CF-4BBE-B8AA-8723D6F5BA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2160" y="4298026"/>
            <a:ext cx="2797327" cy="58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6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AFAD060-2185-4EF7-AB77-E436C32DCEA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193208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9987" y="3219545"/>
            <a:ext cx="7845613" cy="428625"/>
          </a:xfrm>
        </p:spPr>
        <p:txBody>
          <a:bodyPr lIns="0" tIns="0" rIns="180000" bIns="0" anchor="t">
            <a:noAutofit/>
          </a:bodyPr>
          <a:lstStyle>
            <a:lvl1pPr algn="l">
              <a:lnSpc>
                <a:spcPts val="2200"/>
              </a:lnSpc>
              <a:defRPr sz="2200" b="1" kern="1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649987" y="3648171"/>
            <a:ext cx="7847901" cy="1228628"/>
          </a:xfrm>
        </p:spPr>
        <p:txBody>
          <a:bodyPr>
            <a:noAutofit/>
          </a:bodyPr>
          <a:lstStyle>
            <a:lvl1pPr marL="230400" indent="-230400">
              <a:buFont typeface="Segoe UI Semibold" pitchFamily="34" charset="0"/>
              <a:buChar char="˗"/>
              <a:defRPr/>
            </a:lvl1pPr>
            <a:lvl2pPr marL="576900" indent="-342900">
              <a:buFont typeface="Segoe UI Semibold" pitchFamily="34" charset="0"/>
              <a:buChar char="·"/>
              <a:defRPr/>
            </a:lvl2pPr>
            <a:lvl3pPr marL="709200" indent="-230400">
              <a:buFont typeface="Segoe UI Semibold" pitchFamily="34" charset="0"/>
              <a:buChar char="˗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>
            <a:hlinkClick r:id="" action="ppaction://noaction"/>
            <a:extLst>
              <a:ext uri="{FF2B5EF4-FFF2-40B4-BE49-F238E27FC236}">
                <a16:creationId xmlns="" xmlns:a16="http://schemas.microsoft.com/office/drawing/2014/main" id="{91FC199D-0FA8-4F38-B575-DAFD015B49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2160" y="4298026"/>
            <a:ext cx="2797327" cy="58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9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E65D94A-339C-41D8-9C00-DE4A4F69797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hlinkClick r:id="" action="ppaction://noaction"/>
            <a:extLst>
              <a:ext uri="{FF2B5EF4-FFF2-40B4-BE49-F238E27FC236}">
                <a16:creationId xmlns="" xmlns:a16="http://schemas.microsoft.com/office/drawing/2014/main" id="{A5518252-3641-4532-9A7C-EBC832D4D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2160" y="4298026"/>
            <a:ext cx="2797327" cy="58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9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title 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C9CB5D6-C65C-4B04-B015-D5BCB94E01E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7701" y="1287463"/>
            <a:ext cx="7850188" cy="42862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2200"/>
              </a:lnSpc>
              <a:defRPr sz="2200" b="0" kern="1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hlinkClick r:id="" action="ppaction://noaction"/>
            <a:extLst>
              <a:ext uri="{FF2B5EF4-FFF2-40B4-BE49-F238E27FC236}">
                <a16:creationId xmlns="" xmlns:a16="http://schemas.microsoft.com/office/drawing/2014/main" id="{F9CC9ED6-99FC-4FC6-B966-E4323C216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2160" y="4298026"/>
            <a:ext cx="2797327" cy="58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9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screen (title 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30B46A1-6B00-4A31-A732-6604AB66D61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afbeelding 15"/>
          <p:cNvSpPr>
            <a:spLocks noGrp="1"/>
          </p:cNvSpPr>
          <p:nvPr>
            <p:ph type="pic" sz="quarter" idx="10"/>
          </p:nvPr>
        </p:nvSpPr>
        <p:spPr>
          <a:xfrm>
            <a:off x="0" y="801688"/>
            <a:ext cx="9144000" cy="4075112"/>
          </a:xfrm>
          <a:solidFill>
            <a:srgbClr val="184350"/>
          </a:solidFill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7701" y="3985260"/>
            <a:ext cx="7850188" cy="428625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2200"/>
              </a:lnSpc>
              <a:defRPr sz="2200" b="0" kern="1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8355" y="4876800"/>
            <a:ext cx="527246" cy="2667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4259A67-670E-4C64-97AA-2ABF111DB1C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hlinkClick r:id="" action="ppaction://noaction"/>
            <a:extLst>
              <a:ext uri="{FF2B5EF4-FFF2-40B4-BE49-F238E27FC236}">
                <a16:creationId xmlns="" xmlns:a16="http://schemas.microsoft.com/office/drawing/2014/main" id="{70F9BB89-7AF3-4C47-BE8E-0A2DD40374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2160" y="4298026"/>
            <a:ext cx="2797327" cy="58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4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D4CC2CE-5C2E-4CB8-BF74-A76E0292D9B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1287463"/>
            <a:ext cx="7850188" cy="6362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923669"/>
            <a:ext cx="7850188" cy="24371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54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3" r:id="rId4"/>
    <p:sldLayoutId id="2147483659" r:id="rId5"/>
    <p:sldLayoutId id="2147483658" r:id="rId6"/>
    <p:sldLayoutId id="2147483653" r:id="rId7"/>
    <p:sldLayoutId id="2147483664" r:id="rId8"/>
    <p:sldLayoutId id="2147483654" r:id="rId9"/>
    <p:sldLayoutId id="2147483655" r:id="rId10"/>
    <p:sldLayoutId id="2147483665" r:id="rId11"/>
    <p:sldLayoutId id="2147483656" r:id="rId12"/>
  </p:sldLayoutIdLst>
  <p:hf hdr="0" ftr="0"/>
  <p:txStyles>
    <p:titleStyle>
      <a:lvl1pPr algn="l" defTabSz="457200" rtl="0" eaLnBrk="1" latinLnBrk="0" hangingPunct="1">
        <a:lnSpc>
          <a:spcPts val="2200"/>
        </a:lnSpc>
        <a:spcBef>
          <a:spcPct val="0"/>
        </a:spcBef>
        <a:buNone/>
        <a:defRPr sz="2200" b="0" kern="1200">
          <a:solidFill>
            <a:srgbClr val="005D76"/>
          </a:solidFill>
          <a:latin typeface="Segoe UI Semibold" pitchFamily="34" charset="0"/>
          <a:ea typeface="+mj-ea"/>
          <a:cs typeface="Arial" pitchFamily="34" charset="0"/>
        </a:defRPr>
      </a:lvl1pPr>
    </p:titleStyle>
    <p:bodyStyle>
      <a:lvl1pPr marL="0" indent="0" algn="l" defTabSz="4572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228600" indent="-22860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479425" indent="-242888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·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701675" indent="-22860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nl-NL" sz="1600" kern="1200" dirty="0" smtClean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708025" indent="-234950" algn="l" defTabSz="457200" rtl="0" eaLnBrk="1" latinLnBrk="0" hangingPunct="1">
        <a:lnSpc>
          <a:spcPct val="150000"/>
        </a:lnSpc>
        <a:spcBef>
          <a:spcPts val="0"/>
        </a:spcBef>
        <a:buFont typeface="Segoe UI Semibold" pitchFamily="34" charset="0"/>
        <a:buChar char="˗"/>
        <a:defRPr lang="en-GB" sz="1600" kern="1200" dirty="0">
          <a:solidFill>
            <a:srgbClr val="184350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5BCF428-4722-43F3-A9CF-92DB3F12C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5739" y="1275606"/>
            <a:ext cx="6518207" cy="790380"/>
          </a:xfrm>
        </p:spPr>
        <p:txBody>
          <a:bodyPr/>
          <a:lstStyle/>
          <a:p>
            <a:r>
              <a:rPr lang="nl-NL" b="1" dirty="0">
                <a:solidFill>
                  <a:schemeClr val="accent1"/>
                </a:solidFill>
              </a:rPr>
              <a:t>Normstelling, toxicologie, risicogrenswaarden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2AA9C7-7F55-48E3-B76C-2A3F0C758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5736" y="2582892"/>
            <a:ext cx="6518209" cy="388475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PFAS </a:t>
            </a:r>
            <a:r>
              <a:rPr lang="nl-NL" dirty="0" smtClean="0">
                <a:solidFill>
                  <a:schemeClr val="accent1"/>
                </a:solidFill>
              </a:rPr>
              <a:t>Handelingskader, 13 december 2018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27ACD24-EC30-49AE-BD95-D5333E1BCF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5735" y="2912947"/>
            <a:ext cx="6518209" cy="209142"/>
          </a:xfrm>
        </p:spPr>
        <p:txBody>
          <a:bodyPr/>
          <a:lstStyle/>
          <a:p>
            <a:r>
              <a:rPr lang="nl-NL" dirty="0" smtClean="0">
                <a:solidFill>
                  <a:schemeClr val="accent1"/>
                </a:solidFill>
              </a:rPr>
              <a:t>Johannes </a:t>
            </a:r>
            <a:r>
              <a:rPr lang="nl-NL" dirty="0">
                <a:solidFill>
                  <a:schemeClr val="accent1"/>
                </a:solidFill>
              </a:rPr>
              <a:t>Lijzen (RIVM</a:t>
            </a:r>
            <a:r>
              <a:rPr lang="nl-NL" dirty="0" smtClean="0">
                <a:solidFill>
                  <a:schemeClr val="accent1"/>
                </a:solidFill>
              </a:rPr>
              <a:t>)  Tessa Pancras (Arcadis)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AF1B90C-4E44-42E6-B326-CB77444B1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96480"/>
            <a:ext cx="2466578" cy="10841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1013"/>
            <a:ext cx="4492443" cy="139679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23878"/>
            <a:ext cx="17494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75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28C2D7F-52C4-45F5-B348-93706E2A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15046"/>
            <a:ext cx="7850189" cy="428625"/>
          </a:xfrm>
        </p:spPr>
        <p:txBody>
          <a:bodyPr/>
          <a:lstStyle/>
          <a:p>
            <a:r>
              <a:rPr lang="en-US" dirty="0" err="1"/>
              <a:t>Afleiding</a:t>
            </a:r>
            <a:r>
              <a:rPr lang="en-US" dirty="0"/>
              <a:t> Bench Mark Dose (BMD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="" xmlns:a16="http://schemas.microsoft.com/office/drawing/2014/main" id="{B31E4B2F-A3E6-4A57-ADE7-BF5CAEC70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D6668FBC-4701-4A86-8F72-4BD1EA7754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9964" y="1058414"/>
            <a:ext cx="7847901" cy="25819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BMD </a:t>
            </a:r>
            <a:r>
              <a:rPr lang="en-US" dirty="0" err="1"/>
              <a:t>analyse</a:t>
            </a:r>
            <a:r>
              <a:rPr lang="en-US" dirty="0"/>
              <a:t> van </a:t>
            </a:r>
            <a:r>
              <a:rPr lang="en-US" dirty="0" err="1"/>
              <a:t>toename</a:t>
            </a:r>
            <a:r>
              <a:rPr lang="en-US" dirty="0"/>
              <a:t> </a:t>
            </a:r>
            <a:r>
              <a:rPr lang="en-US" dirty="0" err="1"/>
              <a:t>relatief</a:t>
            </a:r>
            <a:r>
              <a:rPr lang="en-US" dirty="0"/>
              <a:t> </a:t>
            </a:r>
            <a:r>
              <a:rPr lang="en-US" dirty="0" err="1" smtClean="0"/>
              <a:t>levergewicht</a:t>
            </a:r>
            <a:r>
              <a:rPr lang="en-US" dirty="0" smtClean="0"/>
              <a:t> </a:t>
            </a:r>
            <a:r>
              <a:rPr lang="en-US" dirty="0" err="1" smtClean="0"/>
              <a:t>veroorzaakt</a:t>
            </a:r>
            <a:r>
              <a:rPr lang="en-US" dirty="0" smtClean="0"/>
              <a:t> door </a:t>
            </a:r>
            <a:r>
              <a:rPr lang="en-US" dirty="0"/>
              <a:t>PFOA </a:t>
            </a:r>
            <a:r>
              <a:rPr lang="en-US" dirty="0" err="1"/>
              <a:t>en</a:t>
            </a:r>
            <a:r>
              <a:rPr lang="en-US" dirty="0"/>
              <a:t> PFOS </a:t>
            </a:r>
            <a:r>
              <a:rPr lang="en-US" dirty="0" err="1"/>
              <a:t>na</a:t>
            </a:r>
            <a:r>
              <a:rPr lang="en-US" dirty="0"/>
              <a:t> semi-</a:t>
            </a:r>
            <a:r>
              <a:rPr lang="en-US" dirty="0" err="1"/>
              <a:t>chronische</a:t>
            </a:r>
            <a:r>
              <a:rPr lang="en-US" dirty="0"/>
              <a:t> </a:t>
            </a:r>
            <a:r>
              <a:rPr lang="en-US" dirty="0" err="1"/>
              <a:t>blootstelling</a:t>
            </a:r>
            <a:r>
              <a:rPr lang="en-US" dirty="0"/>
              <a:t> via </a:t>
            </a:r>
            <a:r>
              <a:rPr lang="en-US" dirty="0" err="1" smtClean="0"/>
              <a:t>voedsel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mannelijke</a:t>
            </a:r>
            <a:r>
              <a:rPr lang="en-US" dirty="0"/>
              <a:t> </a:t>
            </a:r>
            <a:r>
              <a:rPr lang="en-US" dirty="0" err="1" smtClean="0"/>
              <a:t>ratten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BMD_PFOA</a:t>
            </a:r>
            <a:r>
              <a:rPr lang="en-US" dirty="0"/>
              <a:t>: 0.33 mg/kg </a:t>
            </a:r>
            <a:r>
              <a:rPr lang="en-US" dirty="0" err="1"/>
              <a:t>bw</a:t>
            </a:r>
            <a:r>
              <a:rPr lang="en-US" dirty="0"/>
              <a:t>/day (90% CI: 0.24 -0.46)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BMD_PFOS: 0.16 mg/kg </a:t>
            </a:r>
            <a:r>
              <a:rPr lang="en-US" dirty="0" err="1"/>
              <a:t>bw</a:t>
            </a:r>
            <a:r>
              <a:rPr lang="en-US" dirty="0"/>
              <a:t>/day (90% CI: 0.11 -0.23)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totaal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12 </a:t>
            </a:r>
            <a:r>
              <a:rPr lang="en-US" dirty="0" err="1"/>
              <a:t>stoffen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BMD </a:t>
            </a:r>
            <a:r>
              <a:rPr lang="en-US" dirty="0" err="1" smtClean="0"/>
              <a:t>afgeleid</a:t>
            </a:r>
            <a:r>
              <a:rPr lang="en-US" dirty="0" smtClean="0"/>
              <a:t> (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stoffen</a:t>
            </a:r>
            <a:r>
              <a:rPr lang="en-US" dirty="0" smtClean="0"/>
              <a:t> </a:t>
            </a:r>
            <a:r>
              <a:rPr lang="en-US" dirty="0" err="1" smtClean="0"/>
              <a:t>onvoldoende</a:t>
            </a:r>
            <a:r>
              <a:rPr lang="en-US" dirty="0" smtClean="0"/>
              <a:t> data)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9782"/>
            <a:ext cx="3096344" cy="225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23" y="2845829"/>
            <a:ext cx="3009641" cy="220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41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1"/>
          <a:stretch/>
        </p:blipFill>
        <p:spPr bwMode="auto">
          <a:xfrm>
            <a:off x="430087" y="207473"/>
            <a:ext cx="8102353" cy="380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9563" y="2294861"/>
            <a:ext cx="7847901" cy="2581939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cirkels</a:t>
            </a:r>
            <a:r>
              <a:rPr lang="en-GB" dirty="0"/>
              <a:t>= </a:t>
            </a:r>
            <a:r>
              <a:rPr lang="en-GB" dirty="0" err="1"/>
              <a:t>absoluut</a:t>
            </a:r>
            <a:r>
              <a:rPr lang="en-GB" dirty="0"/>
              <a:t> </a:t>
            </a:r>
            <a:r>
              <a:rPr lang="en-GB" dirty="0" err="1"/>
              <a:t>levergewicht</a:t>
            </a:r>
            <a:r>
              <a:rPr lang="en-GB" dirty="0"/>
              <a:t>; </a:t>
            </a:r>
            <a:r>
              <a:rPr lang="en-GB" dirty="0" err="1"/>
              <a:t>driehoek</a:t>
            </a:r>
            <a:r>
              <a:rPr lang="en-GB" dirty="0"/>
              <a:t> = </a:t>
            </a:r>
            <a:r>
              <a:rPr lang="en-GB" dirty="0" err="1"/>
              <a:t>relatief</a:t>
            </a:r>
            <a:r>
              <a:rPr lang="en-GB" dirty="0"/>
              <a:t> </a:t>
            </a:r>
            <a:r>
              <a:rPr lang="en-GB" dirty="0" err="1"/>
              <a:t>levergewicht</a:t>
            </a:r>
            <a:r>
              <a:rPr lang="en-GB" dirty="0"/>
              <a:t>, X= </a:t>
            </a:r>
            <a:r>
              <a:rPr lang="en-GB" dirty="0" err="1"/>
              <a:t>hypertrofie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72" y="1753493"/>
            <a:ext cx="4572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48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28C2D7F-52C4-45F5-B348-93706E2A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01" y="843558"/>
            <a:ext cx="2547347" cy="428625"/>
          </a:xfrm>
        </p:spPr>
        <p:txBody>
          <a:bodyPr/>
          <a:lstStyle/>
          <a:p>
            <a:r>
              <a:rPr lang="en-US" dirty="0" err="1" smtClean="0"/>
              <a:t>Resultaat</a:t>
            </a:r>
            <a:r>
              <a:rPr lang="en-US" dirty="0" smtClean="0"/>
              <a:t> </a:t>
            </a:r>
            <a:r>
              <a:rPr lang="en-US" dirty="0"/>
              <a:t>Relative Potency Factors (RPF)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levertoxiciteit</a:t>
            </a:r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xmlns="" id="{B31E4B2F-A3E6-4A57-ADE7-BF5CAEC70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12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tekst 3">
                <a:extLst>
                  <a:ext uri="{FF2B5EF4-FFF2-40B4-BE49-F238E27FC236}">
                    <a16:creationId xmlns:a16="http://schemas.microsoft.com/office/drawing/2014/main" xmlns="" id="{D6668FBC-4701-4A86-8F72-4BD1EA7754E6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pPr marL="285750" indent="-285750" hangingPunct="0">
                  <a:lnSpc>
                    <a:spcPts val="12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nl-NL" i="1" u="sng" dirty="0" smtClean="0">
                  <a:solidFill>
                    <a:srgbClr val="008080"/>
                  </a:solidFill>
                </a:endParaRPr>
              </a:p>
              <a:p>
                <a:pPr marL="285750" indent="-285750" hangingPunct="0">
                  <a:lnSpc>
                    <a:spcPts val="12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nl-NL" i="1" u="sng" dirty="0">
                  <a:solidFill>
                    <a:srgbClr val="008080"/>
                  </a:solidFill>
                </a:endParaRPr>
              </a:p>
              <a:p>
                <a:pPr marL="285750" indent="-285750" hangingPunct="0">
                  <a:lnSpc>
                    <a:spcPts val="12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nl-NL" i="1" u="sng" dirty="0" smtClean="0">
                  <a:solidFill>
                    <a:srgbClr val="008080"/>
                  </a:solidFill>
                </a:endParaRPr>
              </a:p>
              <a:p>
                <a:pPr marL="285750" indent="-285750" hangingPunct="0">
                  <a:lnSpc>
                    <a:spcPts val="12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nl-NL" i="1" u="sng" dirty="0">
                  <a:solidFill>
                    <a:srgbClr val="008080"/>
                  </a:solidFill>
                </a:endParaRPr>
              </a:p>
              <a:p>
                <a:pPr marL="285750" indent="-285750" hangingPunct="0">
                  <a:lnSpc>
                    <a:spcPts val="12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nl-NL" i="1" u="sng" dirty="0" smtClean="0">
                  <a:solidFill>
                    <a:srgbClr val="008080"/>
                  </a:solidFill>
                </a:endParaRPr>
              </a:p>
              <a:p>
                <a:pPr marL="285750" indent="-285750" hangingPunct="0">
                  <a:lnSpc>
                    <a:spcPts val="12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nl-NL" sz="1800" i="1" dirty="0">
                  <a:solidFill>
                    <a:srgbClr val="008080"/>
                  </a:solidFill>
                </a:endParaRPr>
              </a:p>
              <a:p>
                <a:pPr marL="285750" indent="-285750" hangingPunct="0">
                  <a:lnSpc>
                    <a:spcPts val="12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nl-NL" sz="1800" i="1" dirty="0" smtClean="0">
                  <a:solidFill>
                    <a:srgbClr val="008080"/>
                  </a:solidFill>
                </a:endParaRPr>
              </a:p>
              <a:p>
                <a:pPr marL="285750" indent="-285750" hangingPunct="0">
                  <a:lnSpc>
                    <a:spcPts val="12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1800" i="1">
                            <a:solidFill>
                              <a:srgbClr val="008080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𝑅𝑃𝐹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nl-NL" sz="1800" i="1">
                            <a:solidFill>
                              <a:srgbClr val="008080"/>
                            </a:solidFill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sz="1800" i="1">
                                <a:solidFill>
                                  <a:srgbClr val="008080"/>
                                </a:solidFill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𝐵𝑀𝐷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𝑃𝐹𝑂𝐴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sz="1800" i="1">
                                <a:solidFill>
                                  <a:srgbClr val="008080"/>
                                </a:solidFill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𝐵𝑀𝐷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effectLst/>
                  </a:rPr>
                  <a:t> </a:t>
                </a:r>
                <a:r>
                  <a:rPr lang="en-US" dirty="0">
                    <a:effectLst/>
                  </a:rPr>
                  <a:t>	</a:t>
                </a:r>
                <a:endParaRPr lang="en-US" dirty="0" smtClean="0">
                  <a:effectLst/>
                </a:endParaRPr>
              </a:p>
              <a:p>
                <a:pPr marL="285750" indent="-285750" hangingPunct="0">
                  <a:lnSpc>
                    <a:spcPct val="10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 hangingPunct="0">
                  <a:lnSpc>
                    <a:spcPct val="10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Rode </a:t>
                </a:r>
                <a:r>
                  <a:rPr lang="en-US" dirty="0" err="1" smtClean="0"/>
                  <a:t>factoren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zijn</a:t>
                </a:r>
                <a:r>
                  <a:rPr lang="en-US" dirty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err="1" smtClean="0"/>
                  <a:t>bijgeschat</a:t>
                </a:r>
                <a:endParaRPr lang="en-US" dirty="0"/>
              </a:p>
            </p:txBody>
          </p:sp>
        </mc:Choice>
        <mc:Fallback xmlns="">
          <p:sp>
            <p:nvSpPr>
              <p:cNvPr id="4" name="Tijdelijke aanduiding voor tekst 3">
                <a:extLst>
                  <a:ext uri="{FF2B5EF4-FFF2-40B4-BE49-F238E27FC236}">
                    <a16:creationId xmlns="" xmlns:a16="http://schemas.microsoft.com/office/drawing/2014/main" id="{D6668FBC-4701-4A86-8F72-4BD1EA775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528029"/>
              </p:ext>
            </p:extLst>
          </p:nvPr>
        </p:nvGraphicFramePr>
        <p:xfrm>
          <a:off x="3059833" y="123477"/>
          <a:ext cx="5976663" cy="4968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6763"/>
                <a:gridCol w="1406274"/>
                <a:gridCol w="1933626"/>
              </a:tblGrid>
              <a:tr h="58569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Congeneer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Congeneer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RPF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</a:tr>
              <a:tr h="19523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Perfluorobutanesulfonate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PFBS, C4)</a:t>
                      </a:r>
                      <a:endParaRPr lang="nl-NL" sz="11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0.001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</a:tr>
              <a:tr h="23825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Perfluoropentane</a:t>
                      </a: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sulfonic </a:t>
                      </a:r>
                      <a:r>
                        <a:rPr lang="en-US" sz="11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acid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PFPeS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C5)</a:t>
                      </a:r>
                      <a:endParaRPr lang="nl-NL" sz="11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0.001 ≤ RPF ≤ 0.6</a:t>
                      </a:r>
                      <a:endParaRPr lang="nl-NL" sz="1100" b="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</a:tr>
              <a:tr h="19523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Perfluorohexanesulfonate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PFHxS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C6)</a:t>
                      </a:r>
                      <a:endParaRPr lang="nl-NL" sz="11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</a:tr>
              <a:tr h="20631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Perfluoroheptane</a:t>
                      </a: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sulfonic </a:t>
                      </a:r>
                      <a:r>
                        <a:rPr lang="en-US" sz="11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acid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PFHpS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C7)</a:t>
                      </a:r>
                      <a:endParaRPr lang="nl-NL" sz="11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 ≤ RPF ≤ 2</a:t>
                      </a:r>
                      <a:endParaRPr lang="nl-NL" sz="1100" b="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</a:tr>
              <a:tr h="19523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 smtClean="0">
                          <a:solidFill>
                            <a:srgbClr val="FFC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Perfluorooctanesulfonate</a:t>
                      </a:r>
                      <a:endParaRPr lang="nl-NL" sz="1100" b="0" dirty="0">
                        <a:solidFill>
                          <a:srgbClr val="FFC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FFC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100" b="0" dirty="0">
                          <a:solidFill>
                            <a:srgbClr val="FFC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PFOS, C8)</a:t>
                      </a:r>
                      <a:endParaRPr lang="nl-NL" sz="1100" b="0" dirty="0">
                        <a:solidFill>
                          <a:srgbClr val="FFC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</a:tr>
              <a:tr h="22118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Perfluorodecane</a:t>
                      </a: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sulfonic </a:t>
                      </a:r>
                      <a:r>
                        <a:rPr lang="en-US" sz="11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acid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PFDS, C10)</a:t>
                      </a:r>
                      <a:endParaRPr lang="nl-NL" sz="11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nl-NL" sz="1100" b="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</a:tr>
              <a:tr h="19523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Perfluorobutyrate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(PFBA, C4)</a:t>
                      </a:r>
                      <a:endParaRPr lang="nl-NL" sz="11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0.05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</a:tr>
              <a:tr h="19523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Perfluoropentanoic</a:t>
                      </a: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acid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PFPeA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C5)</a:t>
                      </a:r>
                      <a:endParaRPr lang="nl-NL" sz="11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0.01 ≤ RPF≤ </a:t>
                      </a:r>
                      <a:r>
                        <a:rPr lang="en-US" sz="1100" b="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0.05</a:t>
                      </a:r>
                      <a:endParaRPr lang="nl-NL" sz="1100" b="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</a:tr>
              <a:tr h="19523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Perfluorohexanoate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PFHxA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C6)</a:t>
                      </a:r>
                      <a:endParaRPr lang="nl-NL" sz="11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0.01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</a:tr>
              <a:tr h="19523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Perfluoroheptanoic</a:t>
                      </a: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acid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PFHpA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C7)</a:t>
                      </a:r>
                      <a:endParaRPr lang="nl-NL" sz="11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0.01 ≤ RPF≤ 1</a:t>
                      </a:r>
                      <a:endParaRPr lang="nl-NL" sz="1100" b="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</a:tr>
              <a:tr h="19523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solidFill>
                            <a:srgbClr val="FFC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Perfluorooctanoic</a:t>
                      </a:r>
                      <a:r>
                        <a:rPr lang="en-US" sz="1100" b="0" dirty="0">
                          <a:solidFill>
                            <a:srgbClr val="FFC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rgbClr val="FFC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acid</a:t>
                      </a:r>
                      <a:endParaRPr lang="nl-NL" sz="1100" b="0" dirty="0">
                        <a:solidFill>
                          <a:srgbClr val="FFC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FFC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100" b="0" dirty="0">
                          <a:solidFill>
                            <a:srgbClr val="FFC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PFOA, C8)</a:t>
                      </a:r>
                      <a:endParaRPr lang="nl-NL" sz="1100" b="0" dirty="0">
                        <a:solidFill>
                          <a:srgbClr val="FFC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</a:tr>
              <a:tr h="19523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Perfluorononaoic</a:t>
                      </a: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acid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PFNA, C9)</a:t>
                      </a:r>
                      <a:endParaRPr lang="nl-NL" sz="11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</a:tr>
              <a:tr h="19523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Perfluorodecanoic</a:t>
                      </a: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acid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PFDA, C10)</a:t>
                      </a:r>
                      <a:endParaRPr lang="nl-NL" sz="11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≤ RPF≤ 10</a:t>
                      </a:r>
                      <a:endParaRPr lang="nl-NL" sz="1100" b="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</a:tr>
              <a:tr h="25532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Perfluoroundecanoic</a:t>
                      </a: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acid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PFUnDA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C11)</a:t>
                      </a:r>
                      <a:endParaRPr lang="nl-NL" sz="11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</a:tr>
              <a:tr h="25157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Perfluorododecanoic</a:t>
                      </a: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acid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PFDoDA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C12)</a:t>
                      </a:r>
                      <a:endParaRPr lang="nl-NL" sz="1100" b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</a:tr>
              <a:tr h="25157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Perfluorotridecanoic</a:t>
                      </a: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acid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PFTrDA</a:t>
                      </a: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C13)</a:t>
                      </a:r>
                      <a:endParaRPr lang="nl-NL" sz="1100" b="0" dirty="0">
                        <a:solidFill>
                          <a:schemeClr val="bg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0.3 ≤ </a:t>
                      </a:r>
                      <a:r>
                        <a:rPr lang="en-US" sz="1100" b="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RPF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≤ 3</a:t>
                      </a:r>
                      <a:endParaRPr lang="nl-NL" sz="1100" b="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</a:tr>
              <a:tr h="25157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Perfluorotetradecanoic</a:t>
                      </a: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acid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PFTeDA</a:t>
                      </a: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C14)</a:t>
                      </a:r>
                      <a:endParaRPr lang="nl-NL" sz="1100" b="0" dirty="0">
                        <a:solidFill>
                          <a:schemeClr val="bg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0.3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</a:tr>
              <a:tr h="25157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Perfluorohexadecanoic</a:t>
                      </a: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acid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100" b="0" dirty="0" err="1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PFHxDA</a:t>
                      </a: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C16)</a:t>
                      </a:r>
                      <a:endParaRPr lang="nl-NL" sz="1100" b="0" dirty="0">
                        <a:solidFill>
                          <a:schemeClr val="bg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0.02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</a:tr>
              <a:tr h="25157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Perfluorooctadecanoic</a:t>
                      </a:r>
                      <a:r>
                        <a:rPr lang="en-US" sz="11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acid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PFODA, C18)</a:t>
                      </a:r>
                      <a:endParaRPr lang="nl-NL" sz="1100" b="0" dirty="0">
                        <a:solidFill>
                          <a:schemeClr val="bg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0.02</a:t>
                      </a:r>
                    </a:p>
                  </a:txBody>
                  <a:tcPr marL="34268" marR="34268" marT="0" marB="0"/>
                </a:tc>
              </a:tr>
              <a:tr h="25157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nl-NL" sz="11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FRD-902/-903 </a:t>
                      </a:r>
                      <a:endParaRPr lang="nl-NL" sz="11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100" b="0" dirty="0" err="1" smtClean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GenX</a:t>
                      </a:r>
                      <a:r>
                        <a:rPr lang="en-US" sz="1100" b="0" dirty="0" smtClean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 </a:t>
                      </a:r>
                      <a:endParaRPr lang="nl-NL" sz="1100" b="0" dirty="0">
                        <a:solidFill>
                          <a:schemeClr val="bg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268" marR="3426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0.06</a:t>
                      </a:r>
                    </a:p>
                  </a:txBody>
                  <a:tcPr marL="34268" marR="34268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44888" y="1924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4D7558-61FF-4086-8DC5-D4AA72C4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11510"/>
            <a:ext cx="7850189" cy="428625"/>
          </a:xfrm>
        </p:spPr>
        <p:txBody>
          <a:bodyPr/>
          <a:lstStyle/>
          <a:p>
            <a:r>
              <a:rPr lang="en-US" dirty="0" smtClean="0"/>
              <a:t>RPFs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49A5DED-F2E6-4AE5-9B97-F837E886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BADCDB3-8B32-4F31-B26B-44A827B251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688697"/>
              </p:ext>
            </p:extLst>
          </p:nvPr>
        </p:nvGraphicFramePr>
        <p:xfrm>
          <a:off x="2555776" y="743094"/>
          <a:ext cx="6192688" cy="4134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6176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818C684-2916-45C0-BF54-3364C4F86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CAEDA38-38D2-40F9-95B1-F5859030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818173"/>
              </p:ext>
            </p:extLst>
          </p:nvPr>
        </p:nvGraphicFramePr>
        <p:xfrm>
          <a:off x="539552" y="1306573"/>
          <a:ext cx="5688633" cy="1682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="" xmlns:a16="http://schemas.microsoft.com/office/drawing/2014/main" val="2870845215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4107216848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1766619684"/>
                    </a:ext>
                  </a:extLst>
                </a:gridCol>
                <a:gridCol w="1296145">
                  <a:extLst>
                    <a:ext uri="{9D8B030D-6E8A-4147-A177-3AD203B41FA5}">
                      <a16:colId xmlns="" xmlns:a16="http://schemas.microsoft.com/office/drawing/2014/main" val="3241459858"/>
                    </a:ext>
                  </a:extLst>
                </a:gridCol>
              </a:tblGrid>
              <a:tr h="437929">
                <a:tc>
                  <a:txBody>
                    <a:bodyPr/>
                    <a:lstStyle/>
                    <a:p>
                      <a:r>
                        <a:rPr lang="en-US" sz="1200"/>
                        <a:t>Stof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Gemeten gehalte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PFOA-EQ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8869773"/>
                  </a:ext>
                </a:extLst>
              </a:tr>
              <a:tr h="257606">
                <a:tc>
                  <a:txBody>
                    <a:bodyPr/>
                    <a:lstStyle/>
                    <a:p>
                      <a:r>
                        <a:rPr lang="en-US" sz="1200"/>
                        <a:t>Perfluorbutaanzuur (PFBA)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0,35 µg/kg d.s.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0,021 µg/kg d.s.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3744823"/>
                  </a:ext>
                </a:extLst>
              </a:tr>
              <a:tr h="257606">
                <a:tc>
                  <a:txBody>
                    <a:bodyPr/>
                    <a:lstStyle/>
                    <a:p>
                      <a:r>
                        <a:rPr lang="en-US" sz="1200"/>
                        <a:t>Perfluoroctaanzuur (PFOA)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2,3 µg/kg d.s.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2,3 µg/kg d.s.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2166081"/>
                  </a:ext>
                </a:extLst>
              </a:tr>
              <a:tr h="350616">
                <a:tc>
                  <a:txBody>
                    <a:bodyPr/>
                    <a:lstStyle/>
                    <a:p>
                      <a:r>
                        <a:rPr lang="en-US" sz="1200"/>
                        <a:t>Perfluoroctaansulfonaat (PFOS)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0,33 µg/kg d.s.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0,66 µg/kg d.s.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1699951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r>
                        <a:rPr lang="en-US" sz="1200"/>
                        <a:t>Totaal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3,0 µg/kg d.s.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3,0 µg/kg </a:t>
                      </a:r>
                      <a:r>
                        <a:rPr lang="en-US" sz="1200" dirty="0" err="1"/>
                        <a:t>d.s.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057549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="" xmlns:a16="http://schemas.microsoft.com/office/drawing/2014/main" id="{574A7BB2-12E2-4FD1-A060-BFA47F9AD4CC}"/>
              </a:ext>
            </a:extLst>
          </p:cNvPr>
          <p:cNvSpPr txBox="1">
            <a:spLocks/>
          </p:cNvSpPr>
          <p:nvPr/>
        </p:nvSpPr>
        <p:spPr>
          <a:xfrm>
            <a:off x="539552" y="661324"/>
            <a:ext cx="7850189" cy="4286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kern="1500" baseline="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Eenvoudig voorbeeld</a:t>
            </a:r>
          </a:p>
        </p:txBody>
      </p:sp>
    </p:spTree>
    <p:extLst>
      <p:ext uri="{BB962C8B-B14F-4D97-AF65-F5344CB8AC3E}">
        <p14:creationId xmlns:p14="http://schemas.microsoft.com/office/powerpoint/2010/main" val="26831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B415C4-01BC-458A-A73D-538096C9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61324"/>
            <a:ext cx="7850189" cy="428625"/>
          </a:xfrm>
        </p:spPr>
        <p:txBody>
          <a:bodyPr/>
          <a:lstStyle/>
          <a:p>
            <a:r>
              <a:rPr lang="en-US" dirty="0"/>
              <a:t>Wat </a:t>
            </a:r>
            <a:r>
              <a:rPr lang="en-US" dirty="0" err="1" smtClean="0"/>
              <a:t>doen</a:t>
            </a:r>
            <a:r>
              <a:rPr lang="en-US" dirty="0" smtClean="0"/>
              <a:t> we met precursors</a:t>
            </a:r>
            <a:r>
              <a:rPr lang="en-US" dirty="0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818C684-2916-45C0-BF54-3364C4F86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8752C51-5750-4C55-8D28-07CBEB650153}"/>
              </a:ext>
            </a:extLst>
          </p:cNvPr>
          <p:cNvSpPr/>
          <p:nvPr/>
        </p:nvSpPr>
        <p:spPr>
          <a:xfrm>
            <a:off x="3125366" y="2513187"/>
            <a:ext cx="6012160" cy="2571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F5D5F5CA-6160-4B84-8215-439DCBAC55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784" y="1059786"/>
            <a:ext cx="7847901" cy="25819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toxiciteitsdata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evaluatie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Precursors </a:t>
            </a:r>
            <a:r>
              <a:rPr lang="en-US" dirty="0" err="1"/>
              <a:t>zetten</a:t>
            </a:r>
            <a:r>
              <a:rPr lang="en-US" dirty="0"/>
              <a:t> om in het milieu in </a:t>
            </a:r>
            <a:r>
              <a:rPr lang="en-US" dirty="0" err="1"/>
              <a:t>perfluorcarboxylzuren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u="sng" dirty="0" err="1"/>
              <a:t>inschatting</a:t>
            </a:r>
            <a:r>
              <a:rPr lang="en-US" u="sng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aanname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volledige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omzetting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naar</a:t>
            </a:r>
            <a:r>
              <a:rPr lang="en-US" dirty="0">
                <a:sym typeface="Wingdings" panose="05000000000000000000" pitchFamily="2" charset="2"/>
              </a:rPr>
              <a:t> PFCA’s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Bijvoorbeeld</a:t>
            </a:r>
            <a:r>
              <a:rPr lang="en-US" dirty="0"/>
              <a:t> 6:2 FTS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omzetting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naar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PFHxA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PFPeA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PFBA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RPF van 0,01-</a:t>
            </a:r>
            <a:r>
              <a:rPr lang="en-US" b="1" dirty="0">
                <a:sym typeface="Wingdings" panose="05000000000000000000" pitchFamily="2" charset="2"/>
              </a:rPr>
              <a:t>0,06</a:t>
            </a:r>
            <a:endParaRPr lang="en-US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E868F3E2-2D19-42D6-98A0-D201F86B2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069429"/>
              </p:ext>
            </p:extLst>
          </p:nvPr>
        </p:nvGraphicFramePr>
        <p:xfrm>
          <a:off x="3320244" y="2859782"/>
          <a:ext cx="5688633" cy="1859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="" xmlns:a16="http://schemas.microsoft.com/office/drawing/2014/main" val="2870845215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4107216848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1766619684"/>
                    </a:ext>
                  </a:extLst>
                </a:gridCol>
                <a:gridCol w="1296145">
                  <a:extLst>
                    <a:ext uri="{9D8B030D-6E8A-4147-A177-3AD203B41FA5}">
                      <a16:colId xmlns="" xmlns:a16="http://schemas.microsoft.com/office/drawing/2014/main" val="3241459858"/>
                    </a:ext>
                  </a:extLst>
                </a:gridCol>
              </a:tblGrid>
              <a:tr h="437929">
                <a:tc>
                  <a:txBody>
                    <a:bodyPr/>
                    <a:lstStyle/>
                    <a:p>
                      <a:r>
                        <a:rPr lang="en-US" sz="1200"/>
                        <a:t>Stof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Gemeten gehalte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PFOA-EQ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8869773"/>
                  </a:ext>
                </a:extLst>
              </a:tr>
              <a:tr h="257606">
                <a:tc>
                  <a:txBody>
                    <a:bodyPr/>
                    <a:lstStyle/>
                    <a:p>
                      <a:r>
                        <a:rPr lang="en-US" sz="1200"/>
                        <a:t>6:2 FTS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2,6 µg/l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/>
                        <a:t>0,06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/>
                        <a:t>0,16 µg/l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2166081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r>
                        <a:rPr lang="en-US" sz="1200"/>
                        <a:t>Perfluoroctaanzuur (PFOA)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1,8 µg/l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1,8 µg/l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1699951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Perfluoroctaansulfonaat (PFOS)</a:t>
                      </a:r>
                    </a:p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3,5 µg/l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7,0 µg/l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7059900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r>
                        <a:rPr lang="en-US" sz="1200"/>
                        <a:t>Totaal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7,9 µg/l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9,0 µg/l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057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70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49988" y="1679898"/>
            <a:ext cx="7847901" cy="2581939"/>
          </a:xfrm>
        </p:spPr>
        <p:txBody>
          <a:bodyPr/>
          <a:lstStyle/>
          <a:p>
            <a:r>
              <a:rPr lang="nl-NL" dirty="0"/>
              <a:t>Grondwater Dordrecht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21 </a:t>
            </a:r>
            <a:r>
              <a:rPr lang="nl-NL" dirty="0" err="1"/>
              <a:t>ng</a:t>
            </a:r>
            <a:r>
              <a:rPr lang="nl-NL" dirty="0"/>
              <a:t>/l totaal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9 </a:t>
            </a:r>
            <a:r>
              <a:rPr lang="nl-NL" dirty="0" err="1">
                <a:sym typeface="Wingdings" panose="05000000000000000000" pitchFamily="2" charset="2"/>
              </a:rPr>
              <a:t>ng</a:t>
            </a:r>
            <a:r>
              <a:rPr lang="nl-NL" dirty="0">
                <a:sym typeface="Wingdings" panose="05000000000000000000" pitchFamily="2" charset="2"/>
              </a:rPr>
              <a:t>/l </a:t>
            </a:r>
            <a:r>
              <a:rPr lang="nl-NL" dirty="0" smtClean="0">
                <a:sym typeface="Wingdings" panose="05000000000000000000" pitchFamily="2" charset="2"/>
              </a:rPr>
              <a:t>PFOA-EQ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PFOA, PFNA </a:t>
            </a:r>
            <a:r>
              <a:rPr lang="en-US" dirty="0" err="1" smtClean="0">
                <a:sym typeface="Wingdings" panose="05000000000000000000" pitchFamily="2" charset="2"/>
              </a:rPr>
              <a:t>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PFHpA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err="1" smtClean="0">
                <a:sym typeface="Wingdings" panose="05000000000000000000" pitchFamily="2" charset="2"/>
              </a:rPr>
              <a:t>bepalen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toxiciteit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86383"/>
              </p:ext>
            </p:extLst>
          </p:nvPr>
        </p:nvGraphicFramePr>
        <p:xfrm>
          <a:off x="3347864" y="64023"/>
          <a:ext cx="5760640" cy="214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982632"/>
              </p:ext>
            </p:extLst>
          </p:nvPr>
        </p:nvGraphicFramePr>
        <p:xfrm>
          <a:off x="3491880" y="1347614"/>
          <a:ext cx="5647878" cy="3929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8815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87463"/>
            <a:ext cx="7850189" cy="428625"/>
          </a:xfrm>
        </p:spPr>
        <p:txBody>
          <a:bodyPr/>
          <a:lstStyle/>
          <a:p>
            <a:r>
              <a:rPr lang="nl-NL" dirty="0"/>
              <a:t>Voorbeeld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Bodemmonster vliegveld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264 µg/kg totaal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smtClean="0">
                <a:sym typeface="Wingdings" panose="05000000000000000000" pitchFamily="2" charset="2"/>
              </a:rPr>
              <a:t/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387 </a:t>
            </a:r>
            <a:r>
              <a:rPr lang="nl-NL" dirty="0">
                <a:sym typeface="Wingdings" panose="05000000000000000000" pitchFamily="2" charset="2"/>
              </a:rPr>
              <a:t>µg/kg </a:t>
            </a:r>
            <a:r>
              <a:rPr lang="nl-NL" dirty="0" smtClean="0">
                <a:sym typeface="Wingdings" panose="05000000000000000000" pitchFamily="2" charset="2"/>
              </a:rPr>
              <a:t>PFOA-EQ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PFOS </a:t>
            </a:r>
            <a:r>
              <a:rPr lang="en-US" dirty="0" err="1" smtClean="0">
                <a:sym typeface="Wingdings" panose="05000000000000000000" pitchFamily="2" charset="2"/>
              </a:rPr>
              <a:t>bepaalt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toxiciteit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39136"/>
              </p:ext>
            </p:extLst>
          </p:nvPr>
        </p:nvGraphicFramePr>
        <p:xfrm>
          <a:off x="3347864" y="41386"/>
          <a:ext cx="5819775" cy="260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684980"/>
              </p:ext>
            </p:extLst>
          </p:nvPr>
        </p:nvGraphicFramePr>
        <p:xfrm>
          <a:off x="3491880" y="1788741"/>
          <a:ext cx="5652120" cy="3297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1173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354108-6226-4DB2-822E-781DBEEC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41" y="631161"/>
            <a:ext cx="7850189" cy="428625"/>
          </a:xfrm>
        </p:spPr>
        <p:txBody>
          <a:bodyPr/>
          <a:lstStyle/>
          <a:p>
            <a:r>
              <a:rPr lang="en-US" dirty="0" smtClean="0"/>
              <a:t>RPF: </a:t>
            </a:r>
            <a:r>
              <a:rPr lang="en-US" dirty="0" err="1" smtClean="0"/>
              <a:t>Wanneer</a:t>
            </a:r>
            <a:r>
              <a:rPr lang="en-US" dirty="0" smtClean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wanneer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toepasbaar</a:t>
            </a:r>
            <a:r>
              <a:rPr lang="en-US" dirty="0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74DE827-F80F-4602-8823-789DA2AF9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5F4528-610A-499D-9BDF-7E66C530BA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784" y="1059786"/>
            <a:ext cx="7847901" cy="25819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Humane </a:t>
            </a:r>
            <a:r>
              <a:rPr lang="en-US" dirty="0" err="1"/>
              <a:t>toxiciteit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Niet</a:t>
            </a:r>
            <a:r>
              <a:rPr lang="en-US" dirty="0"/>
              <a:t> van </a:t>
            </a:r>
            <a:r>
              <a:rPr lang="en-US" dirty="0" err="1"/>
              <a:t>toepassing</a:t>
            </a:r>
            <a:r>
              <a:rPr lang="en-US" dirty="0"/>
              <a:t> op </a:t>
            </a:r>
            <a:r>
              <a:rPr lang="en-US" dirty="0" err="1"/>
              <a:t>ecotoxiciteit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Vergelijken</a:t>
            </a:r>
            <a:r>
              <a:rPr lang="en-US" dirty="0"/>
              <a:t> met </a:t>
            </a:r>
            <a:r>
              <a:rPr lang="en-US" dirty="0" err="1"/>
              <a:t>toetsingswaarden</a:t>
            </a:r>
            <a:endParaRPr lang="en-US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Toetsingswaarden</a:t>
            </a:r>
            <a:r>
              <a:rPr lang="en-US" dirty="0" smtClean="0"/>
              <a:t>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directe</a:t>
            </a:r>
            <a:r>
              <a:rPr lang="en-US" dirty="0"/>
              <a:t> </a:t>
            </a:r>
            <a:r>
              <a:rPr lang="en-US" dirty="0" err="1"/>
              <a:t>toxiciteit</a:t>
            </a:r>
            <a:r>
              <a:rPr lang="en-US" dirty="0"/>
              <a:t> de </a:t>
            </a:r>
            <a:r>
              <a:rPr lang="en-US" dirty="0" err="1"/>
              <a:t>bepalende</a:t>
            </a:r>
            <a:r>
              <a:rPr lang="en-US" dirty="0"/>
              <a:t> route is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drinkwatertoetsingswaarden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 smtClean="0"/>
              <a:t>grondingestie</a:t>
            </a:r>
            <a:endParaRPr lang="en-US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Grond</a:t>
            </a:r>
            <a:r>
              <a:rPr lang="en-US" dirty="0"/>
              <a:t> – </a:t>
            </a:r>
            <a:r>
              <a:rPr lang="en-US" dirty="0" err="1" smtClean="0"/>
              <a:t>wanneer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blootstelling</a:t>
            </a:r>
            <a:r>
              <a:rPr lang="en-US" dirty="0" smtClean="0"/>
              <a:t> via </a:t>
            </a:r>
            <a:r>
              <a:rPr lang="en-US" dirty="0" err="1"/>
              <a:t>huid</a:t>
            </a:r>
            <a:r>
              <a:rPr lang="en-US" dirty="0"/>
              <a:t> / </a:t>
            </a:r>
            <a:r>
              <a:rPr lang="en-US" dirty="0" err="1"/>
              <a:t>planten</a:t>
            </a:r>
            <a:r>
              <a:rPr lang="en-US" dirty="0"/>
              <a:t> van </a:t>
            </a:r>
            <a:r>
              <a:rPr lang="en-US" dirty="0" err="1"/>
              <a:t>belang</a:t>
            </a:r>
            <a:r>
              <a:rPr lang="en-US" dirty="0"/>
              <a:t> is </a:t>
            </a:r>
            <a:r>
              <a:rPr lang="en-US" dirty="0" err="1"/>
              <a:t>vanwege</a:t>
            </a:r>
            <a:r>
              <a:rPr lang="en-US" dirty="0"/>
              <a:t> </a:t>
            </a:r>
            <a:r>
              <a:rPr lang="en-US" dirty="0" err="1"/>
              <a:t>ander</a:t>
            </a:r>
            <a:r>
              <a:rPr lang="en-US" dirty="0"/>
              <a:t> </a:t>
            </a:r>
            <a:r>
              <a:rPr lang="en-US" dirty="0" err="1"/>
              <a:t>gedrag</a:t>
            </a:r>
            <a:r>
              <a:rPr lang="en-US" dirty="0"/>
              <a:t> </a:t>
            </a:r>
            <a:r>
              <a:rPr lang="en-US" dirty="0" smtClean="0"/>
              <a:t>PFAS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meenemen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49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0A811F8-85CA-4A3F-BAC7-D0133C1FE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1" y="1373884"/>
            <a:ext cx="3673203" cy="2399121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="" xmlns:a16="http://schemas.microsoft.com/office/drawing/2014/main" id="{FF7BE527-1F8C-4AB4-99E3-9F71D9DCE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6ACAE211-CFAC-43A4-A595-9C3CCCA2771E}"/>
              </a:ext>
            </a:extLst>
          </p:cNvPr>
          <p:cNvSpPr txBox="1">
            <a:spLocks/>
          </p:cNvSpPr>
          <p:nvPr/>
        </p:nvSpPr>
        <p:spPr>
          <a:xfrm>
            <a:off x="645412" y="692146"/>
            <a:ext cx="7850189" cy="4286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kern="1500" baseline="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altLang="nl-NL" sz="2400" b="1" dirty="0" err="1">
                <a:solidFill>
                  <a:schemeClr val="accent1"/>
                </a:solidFill>
              </a:rPr>
              <a:t>Ontwikkelingen</a:t>
            </a:r>
            <a:r>
              <a:rPr lang="en-GB" altLang="nl-NL" sz="2400" b="1" dirty="0">
                <a:solidFill>
                  <a:schemeClr val="accent1"/>
                </a:solidFill>
              </a:rPr>
              <a:t> in </a:t>
            </a:r>
            <a:r>
              <a:rPr lang="en-GB" altLang="nl-NL" sz="2400" b="1" dirty="0" err="1">
                <a:solidFill>
                  <a:schemeClr val="accent1"/>
                </a:solidFill>
              </a:rPr>
              <a:t>toetsingswaarden</a:t>
            </a:r>
            <a:endParaRPr lang="nl-NL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F1D92736-F081-4776-9CF2-F3DE64D97701}"/>
              </a:ext>
            </a:extLst>
          </p:cNvPr>
          <p:cNvSpPr txBox="1">
            <a:spLocks/>
          </p:cNvSpPr>
          <p:nvPr/>
        </p:nvSpPr>
        <p:spPr>
          <a:xfrm>
            <a:off x="647701" y="1419622"/>
            <a:ext cx="4284339" cy="345717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286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˗"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479425" indent="-242888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·"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701675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˗"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08025" indent="-23495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˗"/>
              <a:defRPr lang="en-GB" sz="1600" kern="1200" dirty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r>
              <a:rPr lang="nl-NL" dirty="0">
                <a:solidFill>
                  <a:srgbClr val="000000"/>
                </a:solidFill>
              </a:rPr>
              <a:t>RPF evaluatie toont aan dat de TDI voor PFOS zou moeten dalen naar zelfde orde grootte als PFOA </a:t>
            </a:r>
            <a:endParaRPr lang="nl-NL" dirty="0" smtClean="0">
              <a:solidFill>
                <a:srgbClr val="000000"/>
              </a:solidFill>
            </a:endParaRPr>
          </a:p>
          <a:p>
            <a:pPr marL="171450" lvl="1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r>
              <a:rPr lang="nl-NL" dirty="0" smtClean="0">
                <a:solidFill>
                  <a:srgbClr val="000000"/>
                </a:solidFill>
              </a:rPr>
              <a:t>PFOS </a:t>
            </a:r>
            <a:r>
              <a:rPr lang="nl-NL" dirty="0">
                <a:solidFill>
                  <a:srgbClr val="000000"/>
                </a:solidFill>
              </a:rPr>
              <a:t>en PFOA worden </a:t>
            </a:r>
            <a:r>
              <a:rPr lang="nl-NL" dirty="0" smtClean="0">
                <a:solidFill>
                  <a:srgbClr val="000000"/>
                </a:solidFill>
              </a:rPr>
              <a:t>geëvalueerd </a:t>
            </a:r>
            <a:r>
              <a:rPr lang="nl-NL" dirty="0">
                <a:solidFill>
                  <a:srgbClr val="000000"/>
                </a:solidFill>
              </a:rPr>
              <a:t>door EFSA (European Food Safety </a:t>
            </a:r>
            <a:r>
              <a:rPr lang="nl-NL" dirty="0" err="1">
                <a:solidFill>
                  <a:srgbClr val="000000"/>
                </a:solidFill>
              </a:rPr>
              <a:t>Authority</a:t>
            </a:r>
            <a:r>
              <a:rPr lang="nl-NL" dirty="0" smtClean="0">
                <a:solidFill>
                  <a:srgbClr val="000000"/>
                </a:solidFill>
              </a:rPr>
              <a:t>)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" name="Tekstvak 4">
            <a:extLst>
              <a:ext uri="{FF2B5EF4-FFF2-40B4-BE49-F238E27FC236}">
                <a16:creationId xmlns="" xmlns:a16="http://schemas.microsoft.com/office/drawing/2014/main" id="{D4610C85-09C1-4209-97B3-B759D4015DF8}"/>
              </a:ext>
            </a:extLst>
          </p:cNvPr>
          <p:cNvSpPr txBox="1"/>
          <p:nvPr/>
        </p:nvSpPr>
        <p:spPr>
          <a:xfrm>
            <a:off x="8604448" y="3003798"/>
            <a:ext cx="128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78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="" xmlns:a16="http://schemas.microsoft.com/office/drawing/2014/main" id="{FF7BE527-1F8C-4AB4-99E3-9F71D9DCE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6EFD00DA-5800-4695-AC73-80F8B9A36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412" y="1203598"/>
            <a:ext cx="4572372" cy="25819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Belangrijkste</a:t>
            </a:r>
            <a:r>
              <a:rPr lang="en-US" dirty="0"/>
              <a:t> </a:t>
            </a:r>
            <a:r>
              <a:rPr lang="en-US" dirty="0" err="1"/>
              <a:t>verbindingen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Risicogrenswaarden</a:t>
            </a:r>
            <a:r>
              <a:rPr lang="en-US" dirty="0"/>
              <a:t> </a:t>
            </a:r>
            <a:r>
              <a:rPr lang="en-US" dirty="0" err="1" smtClean="0"/>
              <a:t>Relatieve</a:t>
            </a:r>
            <a:r>
              <a:rPr lang="en-US" dirty="0" smtClean="0"/>
              <a:t> </a:t>
            </a:r>
            <a:r>
              <a:rPr lang="en-US" dirty="0" err="1" smtClean="0"/>
              <a:t>toxiciteit</a:t>
            </a:r>
            <a:r>
              <a:rPr lang="en-US" dirty="0" smtClean="0"/>
              <a:t>- </a:t>
            </a:r>
            <a:r>
              <a:rPr lang="en-US" dirty="0"/>
              <a:t>RPF-</a:t>
            </a:r>
            <a:r>
              <a:rPr lang="en-US" dirty="0" err="1"/>
              <a:t>methode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Voorbeelden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methode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Laatste</a:t>
            </a:r>
            <a:r>
              <a:rPr lang="en-US" dirty="0" smtClean="0"/>
              <a:t> </a:t>
            </a:r>
            <a:r>
              <a:rPr lang="en-US" dirty="0" err="1"/>
              <a:t>ontwikkelingen</a:t>
            </a:r>
            <a:r>
              <a:rPr lang="en-US" dirty="0"/>
              <a:t> </a:t>
            </a:r>
            <a:r>
              <a:rPr lang="en-US" dirty="0" err="1"/>
              <a:t>toetsingswaarden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E5C7692-6475-4FC5-80FE-8A697DFD4212}"/>
              </a:ext>
            </a:extLst>
          </p:cNvPr>
          <p:cNvSpPr txBox="1">
            <a:spLocks/>
          </p:cNvSpPr>
          <p:nvPr/>
        </p:nvSpPr>
        <p:spPr>
          <a:xfrm>
            <a:off x="645412" y="692146"/>
            <a:ext cx="7850189" cy="4286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kern="1500" baseline="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altLang="nl-NL" sz="2400" b="1" dirty="0" err="1" smtClean="0">
                <a:solidFill>
                  <a:schemeClr val="accent1"/>
                </a:solidFill>
              </a:rPr>
              <a:t>Inhoud</a:t>
            </a:r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D2D9514-7E83-4D53-BD98-8FD8312F6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225" y="257323"/>
            <a:ext cx="4248150" cy="371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18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27534"/>
            <a:ext cx="7850189" cy="428625"/>
          </a:xfrm>
        </p:spPr>
        <p:txBody>
          <a:bodyPr/>
          <a:lstStyle/>
          <a:p>
            <a:r>
              <a:rPr lang="en-US" dirty="0" err="1"/>
              <a:t>Vernieuwde</a:t>
            </a:r>
            <a:r>
              <a:rPr lang="en-US" dirty="0"/>
              <a:t> </a:t>
            </a:r>
            <a:r>
              <a:rPr lang="en-US" dirty="0" err="1"/>
              <a:t>risicogrenzen</a:t>
            </a:r>
            <a:r>
              <a:rPr lang="en-US" dirty="0"/>
              <a:t> PFOS, PFOA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GenX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47700" y="1059582"/>
            <a:ext cx="7847901" cy="2581939"/>
          </a:xfrm>
        </p:spPr>
        <p:txBody>
          <a:bodyPr vert="horz" lIns="0" tIns="0" rIns="0" bIns="0" rtlCol="0">
            <a:noAutofit/>
          </a:bodyPr>
          <a:lstStyle/>
          <a:p>
            <a:pPr marL="285750" indent="-285750">
              <a:buChar char="•"/>
            </a:pPr>
            <a:r>
              <a:rPr lang="nl-NL" dirty="0"/>
              <a:t>PFOS en PFOA: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Via blootstellingsberekening rekening houden met specifiek stofgedrag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Robuust: in principe geschikt voor landelijk gebruik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Neergelegd in decentrale beleidsregels of landelijk kader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Publicatiemoment nog niet bekend, afhankelijk van externe ontwikkelingen</a:t>
            </a:r>
          </a:p>
          <a:p>
            <a:pPr marL="285750" indent="-285750">
              <a:buChar char="•"/>
            </a:pPr>
            <a:r>
              <a:rPr lang="nl-NL" dirty="0" err="1"/>
              <a:t>GenX</a:t>
            </a:r>
            <a:r>
              <a:rPr lang="nl-NL" dirty="0"/>
              <a:t>: 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Op basis van beperkte dataset (humaan en ecologie)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Planning publicatie: eerste helft 2019</a:t>
            </a:r>
          </a:p>
          <a:p>
            <a:pPr marL="285750" indent="-285750"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0580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833" y="773261"/>
            <a:ext cx="7850189" cy="428625"/>
          </a:xfrm>
        </p:spPr>
        <p:txBody>
          <a:bodyPr/>
          <a:lstStyle/>
          <a:p>
            <a:r>
              <a:rPr lang="en-US" dirty="0" err="1" smtClean="0"/>
              <a:t>Ontwikkeling</a:t>
            </a:r>
            <a:r>
              <a:rPr lang="en-US" dirty="0" smtClean="0"/>
              <a:t> in </a:t>
            </a:r>
            <a:r>
              <a:rPr lang="en-US" dirty="0" err="1" smtClean="0"/>
              <a:t>toetsingswaarden</a:t>
            </a:r>
            <a:r>
              <a:rPr lang="en-US" dirty="0" smtClean="0"/>
              <a:t>: van </a:t>
            </a:r>
            <a:r>
              <a:rPr lang="en-US" dirty="0" err="1"/>
              <a:t>decentraal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landelijk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>
            <a:noAutofit/>
          </a:bodyPr>
          <a:lstStyle/>
          <a:p>
            <a:pPr marL="285750" indent="-285750">
              <a:buChar char="•"/>
            </a:pPr>
            <a:r>
              <a:rPr lang="en-US" dirty="0" err="1"/>
              <a:t>G</a:t>
            </a:r>
            <a:r>
              <a:rPr lang="en-US" dirty="0" err="1" smtClean="0"/>
              <a:t>rotendeels</a:t>
            </a:r>
            <a:r>
              <a:rPr lang="en-US" dirty="0" smtClean="0"/>
              <a:t> </a:t>
            </a:r>
            <a:r>
              <a:rPr lang="en-US" dirty="0" err="1"/>
              <a:t>afgeleid</a:t>
            </a:r>
            <a:r>
              <a:rPr lang="en-US" dirty="0"/>
              <a:t> in </a:t>
            </a:r>
            <a:r>
              <a:rPr lang="en-US" dirty="0" err="1"/>
              <a:t>opdracht</a:t>
            </a:r>
            <a:r>
              <a:rPr lang="en-US" dirty="0"/>
              <a:t> van </a:t>
            </a:r>
            <a:r>
              <a:rPr lang="en-US" dirty="0" err="1"/>
              <a:t>decentrale</a:t>
            </a:r>
            <a:r>
              <a:rPr lang="en-US" dirty="0"/>
              <a:t> </a:t>
            </a:r>
            <a:r>
              <a:rPr lang="en-US" dirty="0" err="1"/>
              <a:t>overheden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 smtClean="0"/>
              <a:t>specifiek</a:t>
            </a:r>
            <a:r>
              <a:rPr lang="en-US" dirty="0" smtClean="0"/>
              <a:t> </a:t>
            </a:r>
            <a:r>
              <a:rPr lang="en-US" dirty="0" err="1" smtClean="0"/>
              <a:t>doel</a:t>
            </a:r>
            <a:endParaRPr lang="en-US" dirty="0"/>
          </a:p>
          <a:p>
            <a:pPr marL="285750" indent="-285750">
              <a:buChar char="•"/>
            </a:pPr>
            <a:r>
              <a:rPr lang="en-US" dirty="0" err="1"/>
              <a:t>Landelijke</a:t>
            </a:r>
            <a:r>
              <a:rPr lang="en-US" dirty="0"/>
              <a:t> </a:t>
            </a:r>
            <a:r>
              <a:rPr lang="en-US" dirty="0" err="1"/>
              <a:t>problematiek</a:t>
            </a:r>
            <a:r>
              <a:rPr lang="en-US" dirty="0"/>
              <a:t> </a:t>
            </a:r>
            <a:r>
              <a:rPr lang="en-US" dirty="0" err="1"/>
              <a:t>lijkt</a:t>
            </a:r>
            <a:r>
              <a:rPr lang="en-US" dirty="0"/>
              <a:t> </a:t>
            </a:r>
            <a:r>
              <a:rPr lang="en-US" dirty="0" err="1"/>
              <a:t>meest</a:t>
            </a:r>
            <a:r>
              <a:rPr lang="en-US" dirty="0"/>
              <a:t> </a:t>
            </a:r>
            <a:r>
              <a:rPr lang="en-US" dirty="0" err="1"/>
              <a:t>dringend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hergebruik</a:t>
            </a:r>
            <a:r>
              <a:rPr lang="en-US" dirty="0"/>
              <a:t> van bagger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grond</a:t>
            </a:r>
            <a:endParaRPr lang="en-US" dirty="0"/>
          </a:p>
          <a:p>
            <a:pPr marL="285750" indent="-285750">
              <a:buChar char="•"/>
            </a:pPr>
            <a:r>
              <a:rPr lang="en-US" dirty="0" err="1"/>
              <a:t>Methodiek</a:t>
            </a:r>
            <a:r>
              <a:rPr lang="en-US" dirty="0"/>
              <a:t> </a:t>
            </a:r>
            <a:r>
              <a:rPr lang="en-US" dirty="0" err="1"/>
              <a:t>afleiding</a:t>
            </a:r>
            <a:r>
              <a:rPr lang="en-US" dirty="0"/>
              <a:t> </a:t>
            </a:r>
            <a:r>
              <a:rPr lang="en-US" dirty="0" err="1"/>
              <a:t>landelijke</a:t>
            </a:r>
            <a:r>
              <a:rPr lang="en-US" dirty="0"/>
              <a:t> </a:t>
            </a:r>
            <a:r>
              <a:rPr lang="en-US" dirty="0" err="1"/>
              <a:t>Maximale</a:t>
            </a:r>
            <a:r>
              <a:rPr lang="en-US" dirty="0"/>
              <a:t> </a:t>
            </a:r>
            <a:r>
              <a:rPr lang="en-US" dirty="0" err="1"/>
              <a:t>Waarden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hergebruik</a:t>
            </a:r>
            <a:r>
              <a:rPr lang="en-US" dirty="0"/>
              <a:t> (NOBOWA 2007)</a:t>
            </a:r>
          </a:p>
          <a:p>
            <a:pPr lvl="3"/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niet-vluchtige</a:t>
            </a:r>
            <a:r>
              <a:rPr lang="en-US" dirty="0"/>
              <a:t>, </a:t>
            </a:r>
            <a:r>
              <a:rPr lang="en-US" dirty="0" err="1"/>
              <a:t>niet-mobiele</a:t>
            </a:r>
            <a:r>
              <a:rPr lang="en-US" dirty="0"/>
              <a:t> </a:t>
            </a:r>
            <a:r>
              <a:rPr lang="en-US" dirty="0" err="1"/>
              <a:t>verontreinigingen</a:t>
            </a:r>
            <a:endParaRPr lang="en-US" dirty="0"/>
          </a:p>
          <a:p>
            <a:pPr lvl="3"/>
            <a:r>
              <a:rPr lang="en-US" dirty="0" err="1"/>
              <a:t>Functieklasse</a:t>
            </a:r>
            <a:r>
              <a:rPr lang="en-US" dirty="0"/>
              <a:t> </a:t>
            </a:r>
            <a:r>
              <a:rPr lang="en-US" dirty="0" err="1"/>
              <a:t>Landbouw</a:t>
            </a:r>
            <a:r>
              <a:rPr lang="en-US" dirty="0"/>
              <a:t>/</a:t>
            </a:r>
            <a:r>
              <a:rPr lang="en-US" dirty="0" err="1"/>
              <a:t>natuur</a:t>
            </a:r>
            <a:r>
              <a:rPr lang="en-US" dirty="0"/>
              <a:t>/</a:t>
            </a:r>
            <a:r>
              <a:rPr lang="en-US" dirty="0" err="1"/>
              <a:t>moestuin</a:t>
            </a:r>
            <a:r>
              <a:rPr lang="en-US" dirty="0"/>
              <a:t>=&gt; </a:t>
            </a:r>
            <a:r>
              <a:rPr lang="en-US" dirty="0" err="1"/>
              <a:t>bepalingsgrens</a:t>
            </a:r>
            <a:endParaRPr lang="en-US" dirty="0"/>
          </a:p>
          <a:p>
            <a:pPr lvl="3"/>
            <a:r>
              <a:rPr lang="en-US" dirty="0" err="1"/>
              <a:t>Doorvergiftiging</a:t>
            </a:r>
            <a:r>
              <a:rPr lang="en-US" dirty="0"/>
              <a:t> </a:t>
            </a:r>
            <a:r>
              <a:rPr lang="en-US" dirty="0" err="1"/>
              <a:t>beperkt</a:t>
            </a:r>
            <a:r>
              <a:rPr lang="en-US" dirty="0"/>
              <a:t> 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mobiliteit</a:t>
            </a:r>
            <a:r>
              <a:rPr lang="en-US" dirty="0"/>
              <a:t> </a:t>
            </a:r>
            <a:r>
              <a:rPr lang="en-US" dirty="0" err="1"/>
              <a:t>resp</a:t>
            </a:r>
            <a:r>
              <a:rPr lang="en-US" dirty="0"/>
              <a:t> </a:t>
            </a:r>
            <a:r>
              <a:rPr lang="en-US" dirty="0" err="1"/>
              <a:t>beperkt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 smtClean="0"/>
              <a:t>meegenomen</a:t>
            </a:r>
            <a:endParaRPr lang="en-US" dirty="0" smtClean="0"/>
          </a:p>
          <a:p>
            <a:pPr marL="285750" lvl="1" indent="-285750">
              <a:buFont typeface="Arial" pitchFamily="34" charset="0"/>
              <a:buChar char="•"/>
            </a:pPr>
            <a:r>
              <a:rPr lang="nl-NL" dirty="0"/>
              <a:t>Werkgroep Normstelling en </a:t>
            </a:r>
            <a:r>
              <a:rPr lang="nl-NL" dirty="0" smtClean="0"/>
              <a:t>Instrumentarium </a:t>
            </a:r>
            <a:r>
              <a:rPr lang="nl-NL" dirty="0"/>
              <a:t>Bodem en </a:t>
            </a:r>
            <a:r>
              <a:rPr lang="nl-NL" dirty="0" smtClean="0"/>
              <a:t>Ondergrond 2019</a:t>
            </a:r>
            <a:endParaRPr lang="nl-NL" dirty="0"/>
          </a:p>
          <a:p>
            <a:pPr lvl="3"/>
            <a:endParaRPr lang="en-US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902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 smtClean="0"/>
              <a:t>Vragen?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3414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="" xmlns:a16="http://schemas.microsoft.com/office/drawing/2014/main" id="{FF7BE527-1F8C-4AB4-99E3-9F71D9DCE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E5C7692-6475-4FC5-80FE-8A697DFD4212}"/>
              </a:ext>
            </a:extLst>
          </p:cNvPr>
          <p:cNvSpPr txBox="1">
            <a:spLocks/>
          </p:cNvSpPr>
          <p:nvPr/>
        </p:nvSpPr>
        <p:spPr>
          <a:xfrm>
            <a:off x="258819" y="319507"/>
            <a:ext cx="7850189" cy="4286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kern="1500" baseline="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altLang="nl-NL" sz="2400" b="1">
                <a:solidFill>
                  <a:schemeClr val="accent1"/>
                </a:solidFill>
              </a:rPr>
              <a:t>Risicogrenswaarden voor PFOS, PFOA en GenX</a:t>
            </a:r>
            <a:endParaRPr lang="nl-NL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45943801-EC24-4B19-8B5A-30ECAE59A6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8819" y="737300"/>
          <a:ext cx="8633662" cy="34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853">
                  <a:extLst>
                    <a:ext uri="{9D8B030D-6E8A-4147-A177-3AD203B41FA5}">
                      <a16:colId xmlns="" xmlns:a16="http://schemas.microsoft.com/office/drawing/2014/main" val="4252923878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523773139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92606704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1982637390"/>
                    </a:ext>
                  </a:extLst>
                </a:gridCol>
                <a:gridCol w="1368153">
                  <a:extLst>
                    <a:ext uri="{9D8B030D-6E8A-4147-A177-3AD203B41FA5}">
                      <a16:colId xmlns="" xmlns:a16="http://schemas.microsoft.com/office/drawing/2014/main" val="3705263382"/>
                    </a:ext>
                  </a:extLst>
                </a:gridCol>
              </a:tblGrid>
              <a:tr h="339358">
                <a:tc>
                  <a:txBody>
                    <a:bodyPr/>
                    <a:lstStyle/>
                    <a:p>
                      <a:r>
                        <a:rPr lang="en-US" sz="1200"/>
                        <a:t>Medium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Route / medium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PFOS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PFOA**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GenX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4574205"/>
                  </a:ext>
                </a:extLst>
              </a:tr>
              <a:tr h="339358">
                <a:tc rowSpan="4">
                  <a:txBody>
                    <a:bodyPr/>
                    <a:lstStyle/>
                    <a:p>
                      <a:r>
                        <a:rPr lang="en-US" sz="1200"/>
                        <a:t>Grond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Bovengrens grond (interventiewaardeniveau)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6600 µg/kg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900 µg/kg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2225991"/>
                  </a:ext>
                </a:extLst>
              </a:tr>
              <a:tr h="339358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Wonen</a:t>
                      </a:r>
                      <a:r>
                        <a:rPr lang="en-US" sz="1200" dirty="0"/>
                        <a:t> met </a:t>
                      </a:r>
                      <a:r>
                        <a:rPr lang="en-US" sz="1200" dirty="0" err="1"/>
                        <a:t>tuin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11 µg/kg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900 µg/kg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7138643"/>
                  </a:ext>
                </a:extLst>
              </a:tr>
              <a:tr h="339358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Wonen met moestuin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86 µg/kg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3933723"/>
                  </a:ext>
                </a:extLst>
              </a:tr>
              <a:tr h="339358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Ander groen, bebouwing, infra, industrie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 µg/kg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1137 µg/kg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-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63140689"/>
                  </a:ext>
                </a:extLst>
              </a:tr>
              <a:tr h="339358">
                <a:tc rowSpan="3">
                  <a:txBody>
                    <a:bodyPr/>
                    <a:lstStyle/>
                    <a:p>
                      <a:r>
                        <a:rPr lang="en-US" sz="1200"/>
                        <a:t>Grondwater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Bovengrens grondwater (interventiewaardeniveau)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4,7 µg/l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0,39 µg/l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0,66 µg/l*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11528726"/>
                  </a:ext>
                </a:extLst>
              </a:tr>
              <a:tr h="339358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Wonen met tuin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310 µg/l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130 µg/l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8919009"/>
                  </a:ext>
                </a:extLst>
              </a:tr>
              <a:tr h="339358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Wonen met moestuin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12 µg/l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-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8313324"/>
                  </a:ext>
                </a:extLst>
              </a:tr>
              <a:tr h="381479">
                <a:tc>
                  <a:txBody>
                    <a:bodyPr/>
                    <a:lstStyle/>
                    <a:p>
                      <a:r>
                        <a:rPr lang="en-US" sz="1200"/>
                        <a:t>Oppervlaktewater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Jaargemiddelde milieukwaliteitseis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0,00065 µg/l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0,048 µg/l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0,048 </a:t>
                      </a:r>
                      <a:r>
                        <a:rPr lang="en-US" sz="1200"/>
                        <a:t>– 0,12 µg/l*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3158196"/>
                  </a:ext>
                </a:extLst>
              </a:tr>
              <a:tr h="339358">
                <a:tc>
                  <a:txBody>
                    <a:bodyPr/>
                    <a:lstStyle/>
                    <a:p>
                      <a:r>
                        <a:rPr lang="en-US" sz="1200"/>
                        <a:t>Drinkwater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Drinkwater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0,53 µg/l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0,0875 µg/l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0,15 µg/l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7654970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318652-FAC3-49B0-B82C-801C29DD533D}"/>
              </a:ext>
            </a:extLst>
          </p:cNvPr>
          <p:cNvSpPr txBox="1"/>
          <p:nvPr/>
        </p:nvSpPr>
        <p:spPr>
          <a:xfrm>
            <a:off x="236712" y="4173001"/>
            <a:ext cx="43352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 Nog </a:t>
            </a:r>
            <a:r>
              <a:rPr lang="en-US" sz="1050" dirty="0" err="1"/>
              <a:t>geen</a:t>
            </a:r>
            <a:r>
              <a:rPr lang="en-US" sz="1050" dirty="0"/>
              <a:t> </a:t>
            </a:r>
            <a:r>
              <a:rPr lang="en-US" sz="1050" dirty="0" err="1"/>
              <a:t>volledige</a:t>
            </a:r>
            <a:r>
              <a:rPr lang="en-US" sz="1050" dirty="0"/>
              <a:t> </a:t>
            </a:r>
            <a:r>
              <a:rPr lang="en-US" sz="1050" dirty="0" err="1"/>
              <a:t>evaluatie</a:t>
            </a:r>
            <a:endParaRPr lang="en-US" sz="1050" dirty="0"/>
          </a:p>
          <a:p>
            <a:endParaRPr lang="en-US" sz="1050" dirty="0"/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9406233E-BC97-4771-A0C4-9BC121719FEB}"/>
              </a:ext>
            </a:extLst>
          </p:cNvPr>
          <p:cNvSpPr/>
          <p:nvPr/>
        </p:nvSpPr>
        <p:spPr>
          <a:xfrm>
            <a:off x="6012160" y="1103560"/>
            <a:ext cx="216024" cy="288032"/>
          </a:xfrm>
          <a:prstGeom prst="downArrow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="" xmlns:a16="http://schemas.microsoft.com/office/drawing/2014/main" id="{D7964F3F-2766-4ADB-91B9-9CE930377E54}"/>
              </a:ext>
            </a:extLst>
          </p:cNvPr>
          <p:cNvSpPr/>
          <p:nvPr/>
        </p:nvSpPr>
        <p:spPr>
          <a:xfrm>
            <a:off x="6012160" y="1463600"/>
            <a:ext cx="216024" cy="288032"/>
          </a:xfrm>
          <a:prstGeom prst="downArrow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="" xmlns:a16="http://schemas.microsoft.com/office/drawing/2014/main" id="{6E4A8A04-965C-4AE9-8F5C-B47282AC77A1}"/>
              </a:ext>
            </a:extLst>
          </p:cNvPr>
          <p:cNvSpPr/>
          <p:nvPr/>
        </p:nvSpPr>
        <p:spPr>
          <a:xfrm>
            <a:off x="6012160" y="2463861"/>
            <a:ext cx="216024" cy="288032"/>
          </a:xfrm>
          <a:prstGeom prst="downArrow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="" xmlns:a16="http://schemas.microsoft.com/office/drawing/2014/main" id="{F6C4D951-031F-4D94-9143-824C85747F41}"/>
              </a:ext>
            </a:extLst>
          </p:cNvPr>
          <p:cNvSpPr/>
          <p:nvPr/>
        </p:nvSpPr>
        <p:spPr>
          <a:xfrm>
            <a:off x="6012160" y="2806065"/>
            <a:ext cx="216024" cy="288032"/>
          </a:xfrm>
          <a:prstGeom prst="downArrow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="" xmlns:a16="http://schemas.microsoft.com/office/drawing/2014/main" id="{B2F442DF-91E8-42E6-872B-7ADE59ED9CD2}"/>
              </a:ext>
            </a:extLst>
          </p:cNvPr>
          <p:cNvSpPr/>
          <p:nvPr/>
        </p:nvSpPr>
        <p:spPr>
          <a:xfrm>
            <a:off x="6012160" y="3507841"/>
            <a:ext cx="216024" cy="288032"/>
          </a:xfrm>
          <a:prstGeom prst="downArrow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="" xmlns:a16="http://schemas.microsoft.com/office/drawing/2014/main" id="{2617F070-B368-4126-819B-EA72B3BCC890}"/>
              </a:ext>
            </a:extLst>
          </p:cNvPr>
          <p:cNvSpPr/>
          <p:nvPr/>
        </p:nvSpPr>
        <p:spPr>
          <a:xfrm>
            <a:off x="6012160" y="3865005"/>
            <a:ext cx="216024" cy="288032"/>
          </a:xfrm>
          <a:prstGeom prst="downArrow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4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54" y="591845"/>
            <a:ext cx="5396127" cy="167776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CA29B7-1635-4E29-B757-B19F65A06E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75856" y="3741484"/>
            <a:ext cx="5615940" cy="784860"/>
          </a:xfrm>
        </p:spPr>
        <p:txBody>
          <a:bodyPr/>
          <a:lstStyle/>
          <a:p>
            <a:pPr algn="r"/>
            <a:r>
              <a:rPr lang="nl-NL" sz="3200" dirty="0">
                <a:solidFill>
                  <a:schemeClr val="accent1"/>
                </a:solidFill>
              </a:rPr>
              <a:t>www.expertisecentrumpfas.nl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="" xmlns:a16="http://schemas.microsoft.com/office/drawing/2014/main" id="{1DBF01EE-F4E6-4DEF-9AB0-FD97D4ACCD07}"/>
              </a:ext>
            </a:extLst>
          </p:cNvPr>
          <p:cNvSpPr txBox="1">
            <a:spLocks/>
          </p:cNvSpPr>
          <p:nvPr/>
        </p:nvSpPr>
        <p:spPr>
          <a:xfrm>
            <a:off x="647700" y="2391388"/>
            <a:ext cx="8475254" cy="1562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466618">
              <a:spcBef>
                <a:spcPts val="153"/>
              </a:spcBef>
              <a:spcAft>
                <a:spcPts val="306"/>
              </a:spcAft>
              <a:buNone/>
            </a:pPr>
            <a:r>
              <a:rPr lang="en-US" sz="1089">
                <a:solidFill>
                  <a:schemeClr val="accent1"/>
                </a:solidFill>
              </a:rPr>
              <a:t>RIVM			Johannes Lijzen (johannes.lijzen@rivm.nl)</a:t>
            </a:r>
          </a:p>
          <a:p>
            <a:pPr marL="0" lvl="1" indent="0" defTabSz="466618">
              <a:spcBef>
                <a:spcPts val="153"/>
              </a:spcBef>
              <a:spcAft>
                <a:spcPts val="306"/>
              </a:spcAft>
              <a:buNone/>
            </a:pPr>
            <a:r>
              <a:rPr lang="en-US" sz="1089">
                <a:solidFill>
                  <a:schemeClr val="accent1"/>
                </a:solidFill>
              </a:rPr>
              <a:t>ARCADIS		Tessa Pancras (tessa.pancras@arcadis.com)</a:t>
            </a:r>
          </a:p>
          <a:p>
            <a:pPr marL="0" lvl="1" indent="0" defTabSz="466618">
              <a:spcBef>
                <a:spcPts val="153"/>
              </a:spcBef>
              <a:spcAft>
                <a:spcPts val="306"/>
              </a:spcAft>
              <a:buNone/>
            </a:pPr>
            <a:r>
              <a:rPr lang="en-US" sz="1089">
                <a:solidFill>
                  <a:schemeClr val="accent1"/>
                </a:solidFill>
              </a:rPr>
              <a:t>ARCADIS</a:t>
            </a:r>
            <a:r>
              <a:rPr lang="en-US" sz="1089" dirty="0">
                <a:solidFill>
                  <a:schemeClr val="accent1"/>
                </a:solidFill>
              </a:rPr>
              <a:t>		Hans Slenders (hans.slenders@arcadis.</a:t>
            </a:r>
            <a:r>
              <a:rPr lang="en-US" sz="1089">
                <a:solidFill>
                  <a:schemeClr val="accent1"/>
                </a:solidFill>
              </a:rPr>
              <a:t>com)</a:t>
            </a:r>
          </a:p>
          <a:p>
            <a:pPr marL="0" lvl="1" indent="0" defTabSz="466618">
              <a:spcBef>
                <a:spcPts val="153"/>
              </a:spcBef>
              <a:spcAft>
                <a:spcPts val="306"/>
              </a:spcAft>
              <a:buNone/>
            </a:pPr>
            <a:r>
              <a:rPr lang="en-US" sz="1089">
                <a:solidFill>
                  <a:schemeClr val="accent1"/>
                </a:solidFill>
              </a:rPr>
              <a:t>Witteveen </a:t>
            </a:r>
            <a:r>
              <a:rPr lang="en-US" sz="1089" dirty="0">
                <a:solidFill>
                  <a:schemeClr val="accent1"/>
                </a:solidFill>
              </a:rPr>
              <a:t>+ Bos	 	Martijn van Houten</a:t>
            </a:r>
            <a:r>
              <a:rPr lang="nl-NL" sz="1089" dirty="0">
                <a:solidFill>
                  <a:schemeClr val="accent1"/>
                </a:solidFill>
              </a:rPr>
              <a:t> (martijn.van.houten@witteveenbos.com)</a:t>
            </a:r>
            <a:endParaRPr lang="en-US" sz="1089" dirty="0">
              <a:solidFill>
                <a:schemeClr val="accent1"/>
              </a:solidFill>
            </a:endParaRPr>
          </a:p>
          <a:p>
            <a:pPr marL="0" lvl="1" indent="0" defTabSz="466618">
              <a:spcBef>
                <a:spcPts val="153"/>
              </a:spcBef>
              <a:spcAft>
                <a:spcPts val="306"/>
              </a:spcAft>
              <a:buNone/>
            </a:pPr>
            <a:r>
              <a:rPr lang="en-US" sz="1089" dirty="0">
                <a:solidFill>
                  <a:schemeClr val="accent1"/>
                </a:solidFill>
              </a:rPr>
              <a:t>TTE			Arne Alphenaar (alphenaar@engineers.nl)</a:t>
            </a:r>
          </a:p>
          <a:p>
            <a:endParaRPr lang="en-US" sz="1225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87C9519-9F5B-415E-9C2B-916647086018}"/>
              </a:ext>
            </a:extLst>
          </p:cNvPr>
          <p:cNvSpPr txBox="1">
            <a:spLocks/>
          </p:cNvSpPr>
          <p:nvPr/>
        </p:nvSpPr>
        <p:spPr>
          <a:xfrm>
            <a:off x="647700" y="1216417"/>
            <a:ext cx="7850189" cy="4286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kern="120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Vragen over deze presentatie?</a:t>
            </a:r>
          </a:p>
        </p:txBody>
      </p:sp>
    </p:spTree>
    <p:extLst>
      <p:ext uri="{BB962C8B-B14F-4D97-AF65-F5344CB8AC3E}">
        <p14:creationId xmlns:p14="http://schemas.microsoft.com/office/powerpoint/2010/main" val="258871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="" xmlns:a16="http://schemas.microsoft.com/office/drawing/2014/main" id="{FF7BE527-1F8C-4AB4-99E3-9F71D9DCE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6ACAE211-CFAC-43A4-A595-9C3CCCA2771E}"/>
              </a:ext>
            </a:extLst>
          </p:cNvPr>
          <p:cNvSpPr txBox="1">
            <a:spLocks/>
          </p:cNvSpPr>
          <p:nvPr/>
        </p:nvSpPr>
        <p:spPr>
          <a:xfrm>
            <a:off x="645412" y="692146"/>
            <a:ext cx="7850189" cy="4286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kern="1500" baseline="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altLang="nl-NL" sz="2400" b="1">
                <a:solidFill>
                  <a:schemeClr val="accent1"/>
                </a:solidFill>
              </a:rPr>
              <a:t>Andere issues die effect hebben op toetsingswaarden</a:t>
            </a:r>
            <a:endParaRPr lang="nl-NL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F1D92736-F081-4776-9CF2-F3DE64D97701}"/>
              </a:ext>
            </a:extLst>
          </p:cNvPr>
          <p:cNvSpPr txBox="1">
            <a:spLocks/>
          </p:cNvSpPr>
          <p:nvPr/>
        </p:nvSpPr>
        <p:spPr>
          <a:xfrm>
            <a:off x="647701" y="1419622"/>
            <a:ext cx="7320654" cy="345717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286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˗"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479425" indent="-242888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·"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701675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˗"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08025" indent="-23495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˗"/>
              <a:defRPr lang="en-GB" sz="1600" kern="1200" dirty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r>
              <a:rPr lang="nl-NL">
                <a:solidFill>
                  <a:srgbClr val="000000"/>
                </a:solidFill>
              </a:rPr>
              <a:t>Wel of geen correctie organische stof?</a:t>
            </a:r>
          </a:p>
          <a:p>
            <a:pPr marL="422275" lvl="2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r>
              <a:rPr lang="nl-NL">
                <a:solidFill>
                  <a:srgbClr val="000000"/>
                </a:solidFill>
              </a:rPr>
              <a:t>Staat in regelgeving</a:t>
            </a:r>
          </a:p>
          <a:p>
            <a:pPr marL="422275" lvl="2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r>
              <a:rPr lang="nl-NL">
                <a:solidFill>
                  <a:srgbClr val="000000"/>
                </a:solidFill>
              </a:rPr>
              <a:t>Voor PFOA was er onvoldoende bewijs voor afhankelijkheid van effecten van organisch stof.</a:t>
            </a:r>
          </a:p>
          <a:p>
            <a:pPr marL="422275" lvl="2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r>
              <a:rPr lang="nl-NL">
                <a:solidFill>
                  <a:srgbClr val="000000"/>
                </a:solidFill>
              </a:rPr>
              <a:t>Bij routes gebaseerd op ingestie niet corrigeren!</a:t>
            </a:r>
          </a:p>
          <a:p>
            <a:pPr marL="0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endParaRPr lang="nl-NL">
              <a:solidFill>
                <a:srgbClr val="000000"/>
              </a:solidFill>
            </a:endParaRPr>
          </a:p>
          <a:p>
            <a:pPr marL="171450" lvl="1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r>
              <a:rPr lang="nl-NL">
                <a:solidFill>
                  <a:srgbClr val="000000"/>
                </a:solidFill>
              </a:rPr>
              <a:t>Vluchtigheid PFOA</a:t>
            </a:r>
          </a:p>
          <a:p>
            <a:pPr marL="422275" lvl="2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r>
              <a:rPr lang="nl-NL">
                <a:solidFill>
                  <a:srgbClr val="000000"/>
                </a:solidFill>
              </a:rPr>
              <a:t>PFOA is niet vluchtig!</a:t>
            </a:r>
          </a:p>
          <a:p>
            <a:pPr marL="422275" lvl="2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r>
              <a:rPr lang="nl-NL">
                <a:solidFill>
                  <a:srgbClr val="000000"/>
                </a:solidFill>
              </a:rPr>
              <a:t>Pure stof versus opgelost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0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EBDE70-F42C-4882-A2A2-71AF4495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12" y="692146"/>
            <a:ext cx="7850189" cy="428625"/>
          </a:xfrm>
        </p:spPr>
        <p:txBody>
          <a:bodyPr/>
          <a:lstStyle/>
          <a:p>
            <a:r>
              <a:rPr lang="en-GB" altLang="nl-NL" sz="2400" b="1">
                <a:solidFill>
                  <a:schemeClr val="accent1"/>
                </a:solidFill>
              </a:rPr>
              <a:t>PFAS – belangrijkste verbindingen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A8CF0DB-F717-4FB4-A04B-40218BD4F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9354391-D1B8-42D3-9F6B-8C31FF6CC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419622"/>
            <a:ext cx="7847901" cy="2941241"/>
          </a:xfrm>
        </p:spPr>
        <p:txBody>
          <a:bodyPr/>
          <a:lstStyle/>
          <a:p>
            <a:pPr marL="171450" lvl="1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r>
              <a:rPr lang="nl-NL" dirty="0">
                <a:solidFill>
                  <a:srgbClr val="000000"/>
                </a:solidFill>
              </a:rPr>
              <a:t>Duizenden verbindingen!</a:t>
            </a:r>
          </a:p>
          <a:p>
            <a:pPr marL="171450" lvl="1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endParaRPr lang="nl-NL" dirty="0">
              <a:solidFill>
                <a:srgbClr val="000000"/>
              </a:solidFill>
            </a:endParaRPr>
          </a:p>
          <a:p>
            <a:pPr marL="171450" lvl="1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r>
              <a:rPr lang="nl-NL" dirty="0" err="1">
                <a:solidFill>
                  <a:srgbClr val="000000"/>
                </a:solidFill>
              </a:rPr>
              <a:t>Perfluoralkyl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sulfonzuren</a:t>
            </a:r>
            <a:r>
              <a:rPr lang="nl-NL" dirty="0">
                <a:solidFill>
                  <a:srgbClr val="000000"/>
                </a:solidFill>
              </a:rPr>
              <a:t>, zoals PFOS</a:t>
            </a:r>
          </a:p>
          <a:p>
            <a:pPr marL="171450" lvl="1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endParaRPr lang="nl-NL" dirty="0">
              <a:solidFill>
                <a:srgbClr val="000000"/>
              </a:solidFill>
            </a:endParaRPr>
          </a:p>
          <a:p>
            <a:pPr marL="171450" lvl="1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r>
              <a:rPr lang="nl-NL" dirty="0" err="1">
                <a:solidFill>
                  <a:srgbClr val="000000"/>
                </a:solidFill>
              </a:rPr>
              <a:t>Perfluorcarboxylzuren</a:t>
            </a:r>
            <a:r>
              <a:rPr lang="nl-NL" dirty="0">
                <a:solidFill>
                  <a:srgbClr val="000000"/>
                </a:solidFill>
              </a:rPr>
              <a:t>, zoals PFOA</a:t>
            </a:r>
          </a:p>
          <a:p>
            <a:pPr marL="171450" lvl="1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endParaRPr lang="nl-NL" dirty="0">
              <a:solidFill>
                <a:srgbClr val="000000"/>
              </a:solidFill>
            </a:endParaRPr>
          </a:p>
          <a:p>
            <a:pPr marL="171450" lvl="1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r>
              <a:rPr lang="nl-NL" dirty="0">
                <a:solidFill>
                  <a:srgbClr val="000000"/>
                </a:solidFill>
              </a:rPr>
              <a:t>Vervangers</a:t>
            </a:r>
          </a:p>
          <a:p>
            <a:pPr marL="171450" lvl="1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endParaRPr lang="nl-NL" dirty="0">
              <a:solidFill>
                <a:srgbClr val="000000"/>
              </a:solidFill>
            </a:endParaRPr>
          </a:p>
          <a:p>
            <a:pPr marL="171450" lvl="1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r>
              <a:rPr lang="nl-NL" dirty="0">
                <a:solidFill>
                  <a:srgbClr val="000000"/>
                </a:solidFill>
              </a:rPr>
              <a:t>Precursors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5">
            <a:extLst>
              <a:ext uri="{FF2B5EF4-FFF2-40B4-BE49-F238E27FC236}">
                <a16:creationId xmlns="" xmlns:a16="http://schemas.microsoft.com/office/drawing/2014/main" id="{15E7D712-39E2-4334-8CCF-0803934E9DF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6"/>
          <a:stretch/>
        </p:blipFill>
        <p:spPr bwMode="auto">
          <a:xfrm>
            <a:off x="3653088" y="1563638"/>
            <a:ext cx="2518786" cy="940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B592981-FA13-4F44-BD4D-CAF621680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549" y="2503866"/>
            <a:ext cx="2344742" cy="67440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09C36ED7-E7B1-43E8-B819-A069F02F3BFB}"/>
              </a:ext>
            </a:extLst>
          </p:cNvPr>
          <p:cNvSpPr/>
          <p:nvPr/>
        </p:nvSpPr>
        <p:spPr>
          <a:xfrm>
            <a:off x="5690520" y="1811412"/>
            <a:ext cx="50405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B2FD015-7518-4956-9D94-A783B3FFEBEB}"/>
              </a:ext>
            </a:extLst>
          </p:cNvPr>
          <p:cNvSpPr/>
          <p:nvPr/>
        </p:nvSpPr>
        <p:spPr>
          <a:xfrm>
            <a:off x="5335149" y="2466842"/>
            <a:ext cx="627934" cy="5695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5">
            <a:extLst>
              <a:ext uri="{FF2B5EF4-FFF2-40B4-BE49-F238E27FC236}">
                <a16:creationId xmlns="" xmlns:a16="http://schemas.microsoft.com/office/drawing/2014/main" id="{D2EBB8CA-CE93-4C36-B9D5-EB7D767498C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1" r="869"/>
          <a:stretch/>
        </p:blipFill>
        <p:spPr bwMode="auto">
          <a:xfrm>
            <a:off x="1547664" y="3001736"/>
            <a:ext cx="2105424" cy="1010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D6EA5B4-7E5F-4E84-AACB-71428DFAABD0}"/>
              </a:ext>
            </a:extLst>
          </p:cNvPr>
          <p:cNvSpPr/>
          <p:nvPr/>
        </p:nvSpPr>
        <p:spPr>
          <a:xfrm>
            <a:off x="2497994" y="3150495"/>
            <a:ext cx="356635" cy="3295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0C564B1-392F-4DD4-AC7B-17EE4D9FE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4079384"/>
            <a:ext cx="2413623" cy="72461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46420944-2086-4621-8609-5F3E1C63C690}"/>
              </a:ext>
            </a:extLst>
          </p:cNvPr>
          <p:cNvSpPr/>
          <p:nvPr/>
        </p:nvSpPr>
        <p:spPr>
          <a:xfrm rot="2771446">
            <a:off x="2981637" y="4147321"/>
            <a:ext cx="850018" cy="5540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B95C18AC-5394-4EA7-9072-45876CA0C510}"/>
              </a:ext>
            </a:extLst>
          </p:cNvPr>
          <p:cNvSpPr txBox="1">
            <a:spLocks/>
          </p:cNvSpPr>
          <p:nvPr/>
        </p:nvSpPr>
        <p:spPr>
          <a:xfrm>
            <a:off x="6460941" y="1416845"/>
            <a:ext cx="1927483" cy="22350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0" rIns="0" bIns="0" rtlCol="0">
            <a:noAutofit/>
          </a:bodyPr>
          <a:lstStyle>
            <a:lvl1pPr marL="230400" indent="-2304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˗"/>
              <a:defRPr lang="nl-NL" sz="1600" kern="120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6900" indent="-3429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·"/>
              <a:defRPr lang="nl-NL" sz="1600" kern="120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709200" indent="-2304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˗"/>
              <a:defRPr lang="nl-NL" sz="1600" kern="120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701675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˗"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08025" indent="-23495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˗"/>
              <a:defRPr lang="en-GB" sz="1600" kern="1200" dirty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endParaRPr lang="nl-NL" sz="900" dirty="0">
              <a:solidFill>
                <a:srgbClr val="000000"/>
              </a:solidFill>
            </a:endParaRPr>
          </a:p>
          <a:p>
            <a:pPr marL="111125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r>
              <a:rPr lang="nl-NL" sz="900" dirty="0">
                <a:solidFill>
                  <a:srgbClr val="000000"/>
                </a:solidFill>
              </a:rPr>
              <a:t>Butaan		C4	PF</a:t>
            </a:r>
            <a:r>
              <a:rPr lang="nl-NL" sz="900" u="sng" dirty="0">
                <a:solidFill>
                  <a:srgbClr val="000000"/>
                </a:solidFill>
              </a:rPr>
              <a:t>B</a:t>
            </a:r>
            <a:r>
              <a:rPr lang="nl-NL" sz="900" dirty="0">
                <a:solidFill>
                  <a:srgbClr val="000000"/>
                </a:solidFill>
              </a:rPr>
              <a:t>A</a:t>
            </a:r>
          </a:p>
          <a:p>
            <a:pPr marL="111125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r>
              <a:rPr lang="nl-NL" sz="900" dirty="0">
                <a:solidFill>
                  <a:srgbClr val="000000"/>
                </a:solidFill>
              </a:rPr>
              <a:t>Pentaan	C5	</a:t>
            </a:r>
            <a:r>
              <a:rPr lang="nl-NL" sz="900" dirty="0" err="1">
                <a:solidFill>
                  <a:srgbClr val="000000"/>
                </a:solidFill>
              </a:rPr>
              <a:t>PF</a:t>
            </a:r>
            <a:r>
              <a:rPr lang="nl-NL" sz="900" u="sng" dirty="0" err="1">
                <a:solidFill>
                  <a:srgbClr val="000000"/>
                </a:solidFill>
              </a:rPr>
              <a:t>Pe</a:t>
            </a:r>
            <a:r>
              <a:rPr lang="nl-NL" sz="900" dirty="0" err="1">
                <a:solidFill>
                  <a:srgbClr val="000000"/>
                </a:solidFill>
              </a:rPr>
              <a:t>A</a:t>
            </a:r>
            <a:endParaRPr lang="nl-NL" sz="900" dirty="0">
              <a:solidFill>
                <a:srgbClr val="000000"/>
              </a:solidFill>
            </a:endParaRPr>
          </a:p>
          <a:p>
            <a:pPr marL="111125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r>
              <a:rPr lang="nl-NL" sz="900" dirty="0">
                <a:solidFill>
                  <a:srgbClr val="000000"/>
                </a:solidFill>
              </a:rPr>
              <a:t>Hexaan	C6	</a:t>
            </a:r>
            <a:r>
              <a:rPr lang="nl-NL" sz="900" dirty="0" err="1">
                <a:solidFill>
                  <a:srgbClr val="000000"/>
                </a:solidFill>
              </a:rPr>
              <a:t>PF</a:t>
            </a:r>
            <a:r>
              <a:rPr lang="nl-NL" sz="900" u="sng" dirty="0" err="1">
                <a:solidFill>
                  <a:srgbClr val="000000"/>
                </a:solidFill>
              </a:rPr>
              <a:t>Hx</a:t>
            </a:r>
            <a:r>
              <a:rPr lang="nl-NL" sz="900" dirty="0" err="1">
                <a:solidFill>
                  <a:srgbClr val="000000"/>
                </a:solidFill>
              </a:rPr>
              <a:t>A</a:t>
            </a:r>
            <a:endParaRPr lang="nl-NL" sz="900" dirty="0">
              <a:solidFill>
                <a:srgbClr val="000000"/>
              </a:solidFill>
            </a:endParaRPr>
          </a:p>
          <a:p>
            <a:pPr marL="111125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r>
              <a:rPr lang="nl-NL" sz="900" dirty="0">
                <a:solidFill>
                  <a:srgbClr val="000000"/>
                </a:solidFill>
              </a:rPr>
              <a:t>Heptaan	C7	</a:t>
            </a:r>
            <a:r>
              <a:rPr lang="nl-NL" sz="900" dirty="0" err="1">
                <a:solidFill>
                  <a:srgbClr val="000000"/>
                </a:solidFill>
              </a:rPr>
              <a:t>PF</a:t>
            </a:r>
            <a:r>
              <a:rPr lang="nl-NL" sz="900" u="sng" dirty="0" err="1">
                <a:solidFill>
                  <a:srgbClr val="000000"/>
                </a:solidFill>
              </a:rPr>
              <a:t>Hp</a:t>
            </a:r>
            <a:r>
              <a:rPr lang="nl-NL" sz="900" dirty="0" err="1">
                <a:solidFill>
                  <a:srgbClr val="000000"/>
                </a:solidFill>
              </a:rPr>
              <a:t>A</a:t>
            </a:r>
            <a:endParaRPr lang="nl-NL" sz="900" dirty="0">
              <a:solidFill>
                <a:srgbClr val="000000"/>
              </a:solidFill>
            </a:endParaRPr>
          </a:p>
          <a:p>
            <a:pPr marL="111125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r>
              <a:rPr lang="nl-NL" sz="900" dirty="0">
                <a:solidFill>
                  <a:srgbClr val="000000"/>
                </a:solidFill>
              </a:rPr>
              <a:t>Octaan	C8	PF</a:t>
            </a:r>
            <a:r>
              <a:rPr lang="nl-NL" sz="900" u="sng" dirty="0">
                <a:solidFill>
                  <a:srgbClr val="000000"/>
                </a:solidFill>
              </a:rPr>
              <a:t>O</a:t>
            </a:r>
            <a:r>
              <a:rPr lang="nl-NL" sz="900" dirty="0">
                <a:solidFill>
                  <a:srgbClr val="000000"/>
                </a:solidFill>
              </a:rPr>
              <a:t>A</a:t>
            </a:r>
          </a:p>
          <a:p>
            <a:pPr marL="111125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r>
              <a:rPr lang="nl-NL" sz="900" dirty="0" err="1">
                <a:solidFill>
                  <a:srgbClr val="000000"/>
                </a:solidFill>
              </a:rPr>
              <a:t>Nonaan</a:t>
            </a:r>
            <a:r>
              <a:rPr lang="nl-NL" sz="900" dirty="0">
                <a:solidFill>
                  <a:srgbClr val="000000"/>
                </a:solidFill>
              </a:rPr>
              <a:t>	C9	PF</a:t>
            </a:r>
            <a:r>
              <a:rPr lang="nl-NL" sz="900" u="sng" dirty="0">
                <a:solidFill>
                  <a:srgbClr val="000000"/>
                </a:solidFill>
              </a:rPr>
              <a:t>N</a:t>
            </a:r>
            <a:r>
              <a:rPr lang="nl-NL" sz="900" dirty="0">
                <a:solidFill>
                  <a:srgbClr val="000000"/>
                </a:solidFill>
              </a:rPr>
              <a:t>A</a:t>
            </a:r>
          </a:p>
          <a:p>
            <a:pPr marL="111125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r>
              <a:rPr lang="nl-NL" sz="900" dirty="0">
                <a:solidFill>
                  <a:srgbClr val="000000"/>
                </a:solidFill>
              </a:rPr>
              <a:t>Decaan	C10	PF</a:t>
            </a:r>
            <a:r>
              <a:rPr lang="nl-NL" sz="900" u="sng" dirty="0">
                <a:solidFill>
                  <a:srgbClr val="000000"/>
                </a:solidFill>
              </a:rPr>
              <a:t>D</a:t>
            </a:r>
            <a:r>
              <a:rPr lang="nl-NL" sz="900" dirty="0">
                <a:solidFill>
                  <a:srgbClr val="000000"/>
                </a:solidFill>
              </a:rPr>
              <a:t>A</a:t>
            </a:r>
          </a:p>
          <a:p>
            <a:pPr marL="111125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r>
              <a:rPr lang="nl-NL" sz="900" dirty="0" err="1">
                <a:solidFill>
                  <a:srgbClr val="000000"/>
                </a:solidFill>
              </a:rPr>
              <a:t>Undecaan</a:t>
            </a:r>
            <a:r>
              <a:rPr lang="nl-NL" sz="900" dirty="0">
                <a:solidFill>
                  <a:srgbClr val="000000"/>
                </a:solidFill>
              </a:rPr>
              <a:t>	C11	</a:t>
            </a:r>
            <a:r>
              <a:rPr lang="nl-NL" sz="900" dirty="0" err="1">
                <a:solidFill>
                  <a:srgbClr val="000000"/>
                </a:solidFill>
              </a:rPr>
              <a:t>PF</a:t>
            </a:r>
            <a:r>
              <a:rPr lang="nl-NL" sz="900" u="sng" dirty="0" err="1">
                <a:solidFill>
                  <a:srgbClr val="000000"/>
                </a:solidFill>
              </a:rPr>
              <a:t>Un</a:t>
            </a:r>
            <a:r>
              <a:rPr lang="nl-NL" sz="900" dirty="0" err="1">
                <a:solidFill>
                  <a:srgbClr val="000000"/>
                </a:solidFill>
              </a:rPr>
              <a:t>A</a:t>
            </a:r>
            <a:endParaRPr lang="nl-NL" sz="900" dirty="0">
              <a:solidFill>
                <a:srgbClr val="000000"/>
              </a:solidFill>
            </a:endParaRPr>
          </a:p>
          <a:p>
            <a:pPr marL="111125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r>
              <a:rPr lang="nl-NL" sz="900" dirty="0" err="1">
                <a:solidFill>
                  <a:srgbClr val="000000"/>
                </a:solidFill>
              </a:rPr>
              <a:t>Dodecaan</a:t>
            </a:r>
            <a:r>
              <a:rPr lang="nl-NL" sz="900" dirty="0">
                <a:solidFill>
                  <a:srgbClr val="000000"/>
                </a:solidFill>
              </a:rPr>
              <a:t>	C12	</a:t>
            </a:r>
            <a:r>
              <a:rPr lang="nl-NL" sz="900" dirty="0" err="1">
                <a:solidFill>
                  <a:srgbClr val="000000"/>
                </a:solidFill>
              </a:rPr>
              <a:t>PF</a:t>
            </a:r>
            <a:r>
              <a:rPr lang="nl-NL" sz="900" u="sng" dirty="0" err="1">
                <a:solidFill>
                  <a:srgbClr val="000000"/>
                </a:solidFill>
              </a:rPr>
              <a:t>Do</a:t>
            </a:r>
            <a:r>
              <a:rPr lang="nl-NL" sz="900" dirty="0" err="1">
                <a:solidFill>
                  <a:srgbClr val="000000"/>
                </a:solidFill>
              </a:rPr>
              <a:t>A</a:t>
            </a:r>
            <a:endParaRPr lang="nl-NL" sz="900" dirty="0">
              <a:solidFill>
                <a:srgbClr val="000000"/>
              </a:solidFill>
            </a:endParaRPr>
          </a:p>
          <a:p>
            <a:pPr marL="111125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r>
              <a:rPr lang="nl-NL" sz="900" dirty="0" err="1">
                <a:solidFill>
                  <a:srgbClr val="000000"/>
                </a:solidFill>
              </a:rPr>
              <a:t>Etc</a:t>
            </a:r>
            <a:endParaRPr lang="nl-NL" sz="900" dirty="0">
              <a:solidFill>
                <a:srgbClr val="000000"/>
              </a:solidFill>
            </a:endParaRPr>
          </a:p>
          <a:p>
            <a:pPr marL="0" indent="0">
              <a:buFont typeface="Segoe UI Semibold" pitchFamily="34" charset="0"/>
              <a:buNone/>
            </a:pPr>
            <a:endParaRPr lang="nl-NL" sz="9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E488915A-A2F3-4B90-B37D-426233C78479}"/>
              </a:ext>
            </a:extLst>
          </p:cNvPr>
          <p:cNvCxnSpPr>
            <a:cxnSpLocks/>
          </p:cNvCxnSpPr>
          <p:nvPr/>
        </p:nvCxnSpPr>
        <p:spPr>
          <a:xfrm flipV="1">
            <a:off x="4033295" y="3291831"/>
            <a:ext cx="1042761" cy="864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98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="" xmlns:a16="http://schemas.microsoft.com/office/drawing/2014/main" id="{FF7BE527-1F8C-4AB4-99E3-9F71D9DCE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E5C7692-6475-4FC5-80FE-8A697DFD4212}"/>
              </a:ext>
            </a:extLst>
          </p:cNvPr>
          <p:cNvSpPr txBox="1">
            <a:spLocks/>
          </p:cNvSpPr>
          <p:nvPr/>
        </p:nvSpPr>
        <p:spPr>
          <a:xfrm>
            <a:off x="258819" y="319507"/>
            <a:ext cx="7850189" cy="4286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kern="1500" baseline="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altLang="nl-NL" sz="2400" b="1" dirty="0" err="1">
                <a:solidFill>
                  <a:schemeClr val="accent1"/>
                </a:solidFill>
              </a:rPr>
              <a:t>Risicogrenswaarden</a:t>
            </a:r>
            <a:r>
              <a:rPr lang="en-GB" altLang="nl-NL" sz="2400" b="1" dirty="0">
                <a:solidFill>
                  <a:schemeClr val="accent1"/>
                </a:solidFill>
              </a:rPr>
              <a:t> </a:t>
            </a:r>
            <a:r>
              <a:rPr lang="en-GB" altLang="nl-NL" sz="2400" b="1" dirty="0" err="1">
                <a:solidFill>
                  <a:schemeClr val="accent1"/>
                </a:solidFill>
              </a:rPr>
              <a:t>voor</a:t>
            </a:r>
            <a:r>
              <a:rPr lang="en-GB" altLang="nl-NL" sz="2400" b="1" dirty="0">
                <a:solidFill>
                  <a:schemeClr val="accent1"/>
                </a:solidFill>
              </a:rPr>
              <a:t> PFOS, PFOA </a:t>
            </a:r>
            <a:r>
              <a:rPr lang="en-GB" altLang="nl-NL" sz="2400" b="1" dirty="0" err="1">
                <a:solidFill>
                  <a:schemeClr val="accent1"/>
                </a:solidFill>
              </a:rPr>
              <a:t>en</a:t>
            </a:r>
            <a:r>
              <a:rPr lang="en-GB" altLang="nl-NL" sz="2400" b="1" dirty="0">
                <a:solidFill>
                  <a:schemeClr val="accent1"/>
                </a:solidFill>
              </a:rPr>
              <a:t> </a:t>
            </a:r>
            <a:r>
              <a:rPr lang="en-GB" altLang="nl-NL" sz="2400" b="1" dirty="0" err="1">
                <a:solidFill>
                  <a:schemeClr val="accent1"/>
                </a:solidFill>
              </a:rPr>
              <a:t>GenX</a:t>
            </a:r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318652-FAC3-49B0-B82C-801C29DD533D}"/>
              </a:ext>
            </a:extLst>
          </p:cNvPr>
          <p:cNvSpPr txBox="1"/>
          <p:nvPr/>
        </p:nvSpPr>
        <p:spPr>
          <a:xfrm>
            <a:off x="236712" y="4173001"/>
            <a:ext cx="43352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 Nog </a:t>
            </a:r>
            <a:r>
              <a:rPr lang="en-US" sz="1050" dirty="0" err="1"/>
              <a:t>geen</a:t>
            </a:r>
            <a:r>
              <a:rPr lang="en-US" sz="1050" dirty="0"/>
              <a:t> </a:t>
            </a:r>
            <a:r>
              <a:rPr lang="en-US" sz="1050" dirty="0" err="1"/>
              <a:t>volledige</a:t>
            </a:r>
            <a:r>
              <a:rPr lang="en-US" sz="1050" dirty="0"/>
              <a:t> </a:t>
            </a:r>
            <a:r>
              <a:rPr lang="en-US" sz="1050" dirty="0" err="1"/>
              <a:t>evaluatie</a:t>
            </a:r>
            <a:endParaRPr lang="en-US" sz="1050" dirty="0"/>
          </a:p>
          <a:p>
            <a:endParaRPr lang="en-US" sz="105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DFAD04BB-64D3-4A79-9302-1D1D3A85C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67844"/>
              </p:ext>
            </p:extLst>
          </p:nvPr>
        </p:nvGraphicFramePr>
        <p:xfrm>
          <a:off x="273626" y="699542"/>
          <a:ext cx="8633662" cy="34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853">
                  <a:extLst>
                    <a:ext uri="{9D8B030D-6E8A-4147-A177-3AD203B41FA5}">
                      <a16:colId xmlns="" xmlns:a16="http://schemas.microsoft.com/office/drawing/2014/main" val="4252923878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523773139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92606704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1982637390"/>
                    </a:ext>
                  </a:extLst>
                </a:gridCol>
                <a:gridCol w="1368153">
                  <a:extLst>
                    <a:ext uri="{9D8B030D-6E8A-4147-A177-3AD203B41FA5}">
                      <a16:colId xmlns="" xmlns:a16="http://schemas.microsoft.com/office/drawing/2014/main" val="3705263382"/>
                    </a:ext>
                  </a:extLst>
                </a:gridCol>
              </a:tblGrid>
              <a:tr h="339358">
                <a:tc>
                  <a:txBody>
                    <a:bodyPr/>
                    <a:lstStyle/>
                    <a:p>
                      <a:r>
                        <a:rPr lang="en-US" sz="12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Route / medium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PFOS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PFOA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GenX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4574205"/>
                  </a:ext>
                </a:extLst>
              </a:tr>
              <a:tr h="339358">
                <a:tc rowSpan="4">
                  <a:txBody>
                    <a:bodyPr/>
                    <a:lstStyle/>
                    <a:p>
                      <a:r>
                        <a:rPr lang="en-US" sz="1200"/>
                        <a:t>Grond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Bovengrens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grond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interventiewaardeniveau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6600 µg/kg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900 µg/kg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2225991"/>
                  </a:ext>
                </a:extLst>
              </a:tr>
              <a:tr h="339358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Wonen</a:t>
                      </a:r>
                      <a:r>
                        <a:rPr lang="en-US" sz="1200" dirty="0"/>
                        <a:t> met </a:t>
                      </a:r>
                      <a:r>
                        <a:rPr lang="en-US" sz="1200" dirty="0" err="1"/>
                        <a:t>tuin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11 µg/kg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900 µg/kg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7138643"/>
                  </a:ext>
                </a:extLst>
              </a:tr>
              <a:tr h="339358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Wonen met moestuin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86 µg/kg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3933723"/>
                  </a:ext>
                </a:extLst>
              </a:tr>
              <a:tr h="339358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Ander groen, bebouwing, infra, industrie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 µg/kg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1137 µg/kg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-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63140689"/>
                  </a:ext>
                </a:extLst>
              </a:tr>
              <a:tr h="339358">
                <a:tc rowSpan="3">
                  <a:txBody>
                    <a:bodyPr/>
                    <a:lstStyle/>
                    <a:p>
                      <a:r>
                        <a:rPr lang="en-US" sz="1200"/>
                        <a:t>Grondwater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Bovengrens grondwater (interventiewaardeniveau)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4,7 µg/l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0,39 µg/l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0,66 µg/l*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11528726"/>
                  </a:ext>
                </a:extLst>
              </a:tr>
              <a:tr h="339358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Wonen</a:t>
                      </a:r>
                      <a:r>
                        <a:rPr lang="en-US" sz="1200" dirty="0"/>
                        <a:t> met </a:t>
                      </a:r>
                      <a:r>
                        <a:rPr lang="en-US" sz="1200" dirty="0" err="1"/>
                        <a:t>tuin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310 µg/l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130 µg/l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8919009"/>
                  </a:ext>
                </a:extLst>
              </a:tr>
              <a:tr h="339358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Wonen met moestuin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12 µg/l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-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8313324"/>
                  </a:ext>
                </a:extLst>
              </a:tr>
              <a:tr h="381479">
                <a:tc>
                  <a:txBody>
                    <a:bodyPr/>
                    <a:lstStyle/>
                    <a:p>
                      <a:r>
                        <a:rPr lang="en-US" sz="1200"/>
                        <a:t>Oppervlaktewater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Jaargemiddelde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milieukwaliteitseis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0,00065 µg/l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0,048 µg/l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0,048 </a:t>
                      </a:r>
                      <a:r>
                        <a:rPr lang="en-US" sz="1200"/>
                        <a:t>– 0,12 µg/l*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3158196"/>
                  </a:ext>
                </a:extLst>
              </a:tr>
              <a:tr h="339358">
                <a:tc>
                  <a:txBody>
                    <a:bodyPr/>
                    <a:lstStyle/>
                    <a:p>
                      <a:r>
                        <a:rPr lang="en-US" sz="1200"/>
                        <a:t>Drinkwater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Drinkwater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0,53 µg/l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0,0875 µg/l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0,15 µg/l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765497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44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="" xmlns:a16="http://schemas.microsoft.com/office/drawing/2014/main" id="{FF7BE527-1F8C-4AB4-99E3-9F71D9DCE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E5C7692-6475-4FC5-80FE-8A697DFD4212}"/>
              </a:ext>
            </a:extLst>
          </p:cNvPr>
          <p:cNvSpPr txBox="1">
            <a:spLocks/>
          </p:cNvSpPr>
          <p:nvPr/>
        </p:nvSpPr>
        <p:spPr>
          <a:xfrm>
            <a:off x="645412" y="692146"/>
            <a:ext cx="7850189" cy="4286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kern="1500" baseline="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altLang="nl-NL" sz="2400" b="1" dirty="0" err="1" smtClean="0">
                <a:solidFill>
                  <a:schemeClr val="accent1"/>
                </a:solidFill>
              </a:rPr>
              <a:t>Risicogrens</a:t>
            </a:r>
            <a:r>
              <a:rPr lang="en-GB" altLang="nl-NL" sz="2400" b="1" dirty="0" err="1" smtClean="0">
                <a:solidFill>
                  <a:schemeClr val="accent1"/>
                </a:solidFill>
              </a:rPr>
              <a:t>waarden</a:t>
            </a:r>
            <a:r>
              <a:rPr lang="en-GB" altLang="nl-NL" sz="2400" b="1" dirty="0" smtClean="0">
                <a:solidFill>
                  <a:schemeClr val="accent1"/>
                </a:solidFill>
              </a:rPr>
              <a:t>: </a:t>
            </a:r>
            <a:r>
              <a:rPr lang="en-GB" altLang="nl-NL" sz="2400" b="1" dirty="0" err="1" smtClean="0">
                <a:solidFill>
                  <a:schemeClr val="accent1"/>
                </a:solidFill>
              </a:rPr>
              <a:t>verschillen</a:t>
            </a:r>
            <a:r>
              <a:rPr lang="en-GB" altLang="nl-NL" sz="2400" b="1" dirty="0" smtClean="0">
                <a:solidFill>
                  <a:schemeClr val="accent1"/>
                </a:solidFill>
              </a:rPr>
              <a:t> </a:t>
            </a:r>
            <a:r>
              <a:rPr lang="en-GB" altLang="nl-NL" sz="2400" b="1" dirty="0" err="1" smtClean="0">
                <a:solidFill>
                  <a:schemeClr val="accent1"/>
                </a:solidFill>
              </a:rPr>
              <a:t>tussen</a:t>
            </a:r>
            <a:r>
              <a:rPr lang="en-GB" altLang="nl-NL" sz="2400" b="1" dirty="0" smtClean="0">
                <a:solidFill>
                  <a:schemeClr val="accent1"/>
                </a:solidFill>
              </a:rPr>
              <a:t> </a:t>
            </a:r>
            <a:r>
              <a:rPr lang="en-GB" altLang="nl-NL" sz="2400" b="1" dirty="0">
                <a:solidFill>
                  <a:schemeClr val="accent1"/>
                </a:solidFill>
              </a:rPr>
              <a:t>de </a:t>
            </a:r>
            <a:r>
              <a:rPr lang="en-GB" altLang="nl-NL" sz="2400" b="1" dirty="0" err="1">
                <a:solidFill>
                  <a:schemeClr val="accent1"/>
                </a:solidFill>
              </a:rPr>
              <a:t>stoffen</a:t>
            </a:r>
            <a:r>
              <a:rPr lang="en-GB" altLang="nl-NL" sz="2400" b="1" dirty="0">
                <a:solidFill>
                  <a:schemeClr val="accent1"/>
                </a:solidFill>
              </a:rPr>
              <a:t> (1)</a:t>
            </a:r>
            <a:endParaRPr lang="nl-NL" dirty="0"/>
          </a:p>
        </p:txBody>
      </p:sp>
      <p:sp>
        <p:nvSpPr>
          <p:cNvPr id="65" name="Text Placeholder 3">
            <a:extLst>
              <a:ext uri="{FF2B5EF4-FFF2-40B4-BE49-F238E27FC236}">
                <a16:creationId xmlns="" xmlns:a16="http://schemas.microsoft.com/office/drawing/2014/main" id="{A251C069-4B32-41F8-A176-A768BB18B9B5}"/>
              </a:ext>
            </a:extLst>
          </p:cNvPr>
          <p:cNvSpPr txBox="1">
            <a:spLocks/>
          </p:cNvSpPr>
          <p:nvPr/>
        </p:nvSpPr>
        <p:spPr>
          <a:xfrm>
            <a:off x="647701" y="1203598"/>
            <a:ext cx="4500363" cy="315726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286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˗"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479425" indent="-242888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·"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701675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˗"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08025" indent="-23495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˗"/>
              <a:defRPr lang="en-GB" sz="1600" kern="1200" dirty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r>
              <a:rPr lang="nl-NL" b="1" dirty="0">
                <a:solidFill>
                  <a:srgbClr val="000000"/>
                </a:solidFill>
              </a:rPr>
              <a:t>Algemeen:</a:t>
            </a:r>
          </a:p>
          <a:p>
            <a:pPr marL="171450" lvl="1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r>
              <a:rPr lang="nl-NL" dirty="0" smtClean="0">
                <a:solidFill>
                  <a:srgbClr val="000000"/>
                </a:solidFill>
              </a:rPr>
              <a:t>Humane risicogrenswaarden </a:t>
            </a:r>
            <a:r>
              <a:rPr lang="nl-NL" dirty="0">
                <a:solidFill>
                  <a:srgbClr val="000000"/>
                </a:solidFill>
              </a:rPr>
              <a:t>PFOS gebaseerd op </a:t>
            </a:r>
            <a:r>
              <a:rPr lang="nl-NL" dirty="0" smtClean="0">
                <a:solidFill>
                  <a:srgbClr val="000000"/>
                </a:solidFill>
              </a:rPr>
              <a:t>TDI van 2008 (‘hoog’), </a:t>
            </a:r>
            <a:r>
              <a:rPr lang="nl-NL" dirty="0">
                <a:solidFill>
                  <a:srgbClr val="000000"/>
                </a:solidFill>
              </a:rPr>
              <a:t>PFOA uit 2016 </a:t>
            </a:r>
            <a:r>
              <a:rPr lang="nl-NL" dirty="0" smtClean="0">
                <a:solidFill>
                  <a:srgbClr val="000000"/>
                </a:solidFill>
              </a:rPr>
              <a:t>(‘laag’)</a:t>
            </a:r>
            <a:endParaRPr lang="nl-NL" dirty="0">
              <a:solidFill>
                <a:srgbClr val="000000"/>
              </a:solidFill>
            </a:endParaRPr>
          </a:p>
          <a:p>
            <a:pPr marL="0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r>
              <a:rPr lang="nl-NL" b="1" dirty="0" smtClean="0">
                <a:solidFill>
                  <a:srgbClr val="000000"/>
                </a:solidFill>
              </a:rPr>
              <a:t>Grond</a:t>
            </a:r>
            <a:r>
              <a:rPr lang="nl-NL" b="1" dirty="0">
                <a:solidFill>
                  <a:srgbClr val="000000"/>
                </a:solidFill>
              </a:rPr>
              <a:t>: </a:t>
            </a:r>
          </a:p>
          <a:p>
            <a:pPr marL="171450" lvl="1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r>
              <a:rPr lang="nl-NL" dirty="0">
                <a:solidFill>
                  <a:srgbClr val="000000"/>
                </a:solidFill>
                <a:sym typeface="Wingdings" panose="05000000000000000000" pitchFamily="2" charset="2"/>
              </a:rPr>
              <a:t>PFOS meer doorvergiftiging via vogels/zoogdieren dan PFOA </a:t>
            </a:r>
            <a:r>
              <a:rPr lang="nl-NL" dirty="0" smtClean="0">
                <a:solidFill>
                  <a:srgbClr val="000000"/>
                </a:solidFill>
                <a:sym typeface="Wingdings" panose="05000000000000000000" pitchFamily="2" charset="2"/>
              </a:rPr>
              <a:t>(8 </a:t>
            </a:r>
            <a:r>
              <a:rPr lang="nl-NL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vs</a:t>
            </a:r>
            <a:r>
              <a:rPr lang="nl-NL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nl-NL" dirty="0" smtClean="0">
                <a:solidFill>
                  <a:srgbClr val="000000"/>
                </a:solidFill>
                <a:sym typeface="Wingdings" panose="05000000000000000000" pitchFamily="2" charset="2"/>
              </a:rPr>
              <a:t>1237µg/kg)  </a:t>
            </a:r>
            <a:r>
              <a:rPr lang="nl-NL" dirty="0">
                <a:solidFill>
                  <a:srgbClr val="000000"/>
                </a:solidFill>
                <a:sym typeface="Wingdings" panose="05000000000000000000" pitchFamily="2" charset="2"/>
              </a:rPr>
              <a:t>lagere toetsingswaarde voor industrie voor PFOS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FE68912-2848-44D3-A0EB-B07A52B1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227" y="1120771"/>
            <a:ext cx="4158285" cy="304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0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="" xmlns:a16="http://schemas.microsoft.com/office/drawing/2014/main" id="{FF7BE527-1F8C-4AB4-99E3-9F71D9DCE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E5C7692-6475-4FC5-80FE-8A697DFD4212}"/>
              </a:ext>
            </a:extLst>
          </p:cNvPr>
          <p:cNvSpPr txBox="1">
            <a:spLocks/>
          </p:cNvSpPr>
          <p:nvPr/>
        </p:nvSpPr>
        <p:spPr>
          <a:xfrm>
            <a:off x="645412" y="692146"/>
            <a:ext cx="7850189" cy="4286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0" kern="1500" baseline="0">
                <a:solidFill>
                  <a:srgbClr val="005D76"/>
                </a:solidFill>
                <a:latin typeface="Segoe UI Semibold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altLang="nl-NL" sz="2400" b="1" dirty="0" err="1" smtClean="0">
                <a:solidFill>
                  <a:schemeClr val="accent1"/>
                </a:solidFill>
              </a:rPr>
              <a:t>Risicogrenswaarden</a:t>
            </a:r>
            <a:r>
              <a:rPr lang="en-GB" altLang="nl-NL" sz="2400" b="1" dirty="0" smtClean="0">
                <a:solidFill>
                  <a:schemeClr val="accent1"/>
                </a:solidFill>
              </a:rPr>
              <a:t>: </a:t>
            </a:r>
            <a:r>
              <a:rPr lang="en-GB" altLang="nl-NL" sz="2400" b="1" dirty="0" err="1">
                <a:solidFill>
                  <a:schemeClr val="accent1"/>
                </a:solidFill>
              </a:rPr>
              <a:t>verschillen</a:t>
            </a:r>
            <a:r>
              <a:rPr lang="en-GB" altLang="nl-NL" sz="2400" b="1" dirty="0">
                <a:solidFill>
                  <a:schemeClr val="accent1"/>
                </a:solidFill>
              </a:rPr>
              <a:t> </a:t>
            </a:r>
            <a:r>
              <a:rPr lang="en-GB" altLang="nl-NL" sz="2400" b="1" dirty="0" err="1">
                <a:solidFill>
                  <a:schemeClr val="accent1"/>
                </a:solidFill>
              </a:rPr>
              <a:t>tussen</a:t>
            </a:r>
            <a:r>
              <a:rPr lang="en-GB" altLang="nl-NL" sz="2400" b="1" dirty="0">
                <a:solidFill>
                  <a:schemeClr val="accent1"/>
                </a:solidFill>
              </a:rPr>
              <a:t> de </a:t>
            </a:r>
            <a:r>
              <a:rPr lang="en-GB" altLang="nl-NL" sz="2400" b="1" dirty="0" err="1">
                <a:solidFill>
                  <a:schemeClr val="accent1"/>
                </a:solidFill>
              </a:rPr>
              <a:t>stoffen</a:t>
            </a:r>
            <a:r>
              <a:rPr lang="en-GB" altLang="nl-NL" sz="2400" b="1" dirty="0">
                <a:solidFill>
                  <a:schemeClr val="accent1"/>
                </a:solidFill>
              </a:rPr>
              <a:t> (2)</a:t>
            </a:r>
            <a:endParaRPr lang="nl-NL" dirty="0"/>
          </a:p>
        </p:txBody>
      </p:sp>
      <p:sp>
        <p:nvSpPr>
          <p:cNvPr id="65" name="Text Placeholder 3">
            <a:extLst>
              <a:ext uri="{FF2B5EF4-FFF2-40B4-BE49-F238E27FC236}">
                <a16:creationId xmlns="" xmlns:a16="http://schemas.microsoft.com/office/drawing/2014/main" id="{A251C069-4B32-41F8-A176-A768BB18B9B5}"/>
              </a:ext>
            </a:extLst>
          </p:cNvPr>
          <p:cNvSpPr txBox="1">
            <a:spLocks/>
          </p:cNvSpPr>
          <p:nvPr/>
        </p:nvSpPr>
        <p:spPr>
          <a:xfrm>
            <a:off x="647701" y="1203598"/>
            <a:ext cx="4356347" cy="315726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228600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˗"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479425" indent="-242888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·"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701675" indent="-22860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˗"/>
              <a:defRPr lang="nl-NL" sz="1600" kern="1200" dirty="0" smtClean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08025" indent="-234950" algn="l" defTabSz="457200" rtl="0" eaLnBrk="1" latinLnBrk="0" hangingPunct="1">
              <a:lnSpc>
                <a:spcPct val="150000"/>
              </a:lnSpc>
              <a:spcBef>
                <a:spcPts val="0"/>
              </a:spcBef>
              <a:buFont typeface="Segoe UI Semibold" pitchFamily="34" charset="0"/>
              <a:buChar char="˗"/>
              <a:defRPr lang="en-GB" sz="1600" kern="1200" dirty="0">
                <a:solidFill>
                  <a:srgbClr val="18435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r>
              <a:rPr lang="nl-NL" b="1" dirty="0">
                <a:solidFill>
                  <a:srgbClr val="000000"/>
                </a:solidFill>
              </a:rPr>
              <a:t>Grondwater:</a:t>
            </a:r>
          </a:p>
          <a:p>
            <a:pPr marL="171450" lvl="1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r>
              <a:rPr lang="nl-NL" dirty="0" err="1">
                <a:solidFill>
                  <a:srgbClr val="000000"/>
                </a:solidFill>
              </a:rPr>
              <a:t>Interventiewaardeniveau</a:t>
            </a:r>
            <a:r>
              <a:rPr lang="nl-NL" dirty="0">
                <a:solidFill>
                  <a:srgbClr val="000000"/>
                </a:solidFill>
              </a:rPr>
              <a:t> hoger voor PFOS dan PFOA door oude TDI</a:t>
            </a:r>
          </a:p>
          <a:p>
            <a:pPr marL="0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endParaRPr lang="nl-NL" dirty="0">
              <a:solidFill>
                <a:srgbClr val="000000"/>
              </a:solidFill>
            </a:endParaRPr>
          </a:p>
          <a:p>
            <a:pPr marL="0" lvl="1" indent="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  <a:buNone/>
            </a:pPr>
            <a:r>
              <a:rPr lang="nl-NL" b="1" dirty="0">
                <a:solidFill>
                  <a:srgbClr val="000000"/>
                </a:solidFill>
              </a:rPr>
              <a:t>Oppervlaktewater: </a:t>
            </a:r>
          </a:p>
          <a:p>
            <a:pPr marL="171450" lvl="1" indent="-171450" defTabSz="466618">
              <a:lnSpc>
                <a:spcPct val="100000"/>
              </a:lnSpc>
              <a:spcBef>
                <a:spcPts val="153"/>
              </a:spcBef>
              <a:spcAft>
                <a:spcPts val="306"/>
              </a:spcAft>
            </a:pPr>
            <a:r>
              <a:rPr lang="nl-NL" dirty="0">
                <a:solidFill>
                  <a:srgbClr val="000000"/>
                </a:solidFill>
              </a:rPr>
              <a:t>PFOS meer </a:t>
            </a:r>
            <a:r>
              <a:rPr lang="nl-NL" dirty="0" err="1">
                <a:solidFill>
                  <a:srgbClr val="000000"/>
                </a:solidFill>
              </a:rPr>
              <a:t>bioaccumulatie</a:t>
            </a:r>
            <a:r>
              <a:rPr lang="nl-NL" dirty="0">
                <a:solidFill>
                  <a:srgbClr val="000000"/>
                </a:solidFill>
              </a:rPr>
              <a:t> in vis </a:t>
            </a:r>
            <a:r>
              <a:rPr lang="nl-NL" dirty="0">
                <a:solidFill>
                  <a:srgbClr val="000000"/>
                </a:solidFill>
                <a:sym typeface="Wingdings" panose="05000000000000000000" pitchFamily="2" charset="2"/>
              </a:rPr>
              <a:t> lagere toetsingswaarde voor oppervlaktewater (0,65 </a:t>
            </a:r>
            <a:r>
              <a:rPr lang="nl-NL" dirty="0" err="1">
                <a:solidFill>
                  <a:srgbClr val="000000"/>
                </a:solidFill>
                <a:sym typeface="Wingdings" panose="05000000000000000000" pitchFamily="2" charset="2"/>
              </a:rPr>
              <a:t>ng</a:t>
            </a:r>
            <a:r>
              <a:rPr lang="nl-NL" dirty="0">
                <a:solidFill>
                  <a:srgbClr val="000000"/>
                </a:solidFill>
                <a:sym typeface="Wingdings" panose="05000000000000000000" pitchFamily="2" charset="2"/>
              </a:rPr>
              <a:t>/l voor PFOS, 48 </a:t>
            </a:r>
            <a:r>
              <a:rPr lang="nl-NL" dirty="0" err="1">
                <a:solidFill>
                  <a:srgbClr val="000000"/>
                </a:solidFill>
                <a:sym typeface="Wingdings" panose="05000000000000000000" pitchFamily="2" charset="2"/>
              </a:rPr>
              <a:t>ng</a:t>
            </a:r>
            <a:r>
              <a:rPr lang="nl-NL" dirty="0">
                <a:solidFill>
                  <a:srgbClr val="000000"/>
                </a:solidFill>
                <a:sym typeface="Wingdings" panose="05000000000000000000" pitchFamily="2" charset="2"/>
              </a:rPr>
              <a:t>/l voor PFOA)</a:t>
            </a:r>
          </a:p>
          <a:p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FE68912-2848-44D3-A0EB-B07A52B1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227" y="1120771"/>
            <a:ext cx="4158285" cy="304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1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6EFCD0E-04FD-4B58-BEE1-B4952F92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68" y="483518"/>
            <a:ext cx="7850189" cy="428625"/>
          </a:xfrm>
        </p:spPr>
        <p:txBody>
          <a:bodyPr/>
          <a:lstStyle/>
          <a:p>
            <a:r>
              <a:rPr lang="en-US" dirty="0"/>
              <a:t>Humane </a:t>
            </a:r>
            <a:r>
              <a:rPr lang="en-US" dirty="0" err="1" smtClean="0"/>
              <a:t>toxiciteit</a:t>
            </a:r>
            <a:r>
              <a:rPr lang="en-US" dirty="0" smtClean="0"/>
              <a:t> </a:t>
            </a:r>
            <a:r>
              <a:rPr lang="en-US" dirty="0" err="1"/>
              <a:t>voor</a:t>
            </a:r>
            <a:r>
              <a:rPr lang="en-US" dirty="0"/>
              <a:t> PFOS, PFOA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PFHxS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(ng/kg </a:t>
            </a:r>
            <a:r>
              <a:rPr lang="en-US" dirty="0" err="1"/>
              <a:t>lg</a:t>
            </a:r>
            <a:r>
              <a:rPr lang="en-US" dirty="0"/>
              <a:t>/dag)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="" xmlns:a16="http://schemas.microsoft.com/office/drawing/2014/main" id="{FF7BE527-1F8C-4AB4-99E3-9F71D9DCE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6EFD00DA-5800-4695-AC73-80F8B9A36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89293"/>
              </p:ext>
            </p:extLst>
          </p:nvPr>
        </p:nvGraphicFramePr>
        <p:xfrm>
          <a:off x="647700" y="1203598"/>
          <a:ext cx="6354712" cy="2771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7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773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0661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</a:endParaRPr>
                    </a:p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Stof</a:t>
                      </a:r>
                    </a:p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nl-NL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HBGV </a:t>
                      </a:r>
                      <a:endParaRPr lang="nl-NL" sz="1600" dirty="0">
                        <a:effectLst/>
                      </a:endParaRPr>
                    </a:p>
                    <a:p>
                      <a:pPr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782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PFHxS</a:t>
                      </a:r>
                      <a:endParaRPr lang="nl-NL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FSANZ (2017):  20</a:t>
                      </a:r>
                      <a:endParaRPr lang="nl-NL" sz="14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776">
                <a:tc rowSpan="4"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PFOS</a:t>
                      </a:r>
                      <a:endParaRPr lang="nl-NL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EFSA (2008): 150 </a:t>
                      </a:r>
                      <a:r>
                        <a:rPr lang="en-US" sz="1400" baseline="30000" dirty="0">
                          <a:effectLst/>
                        </a:rPr>
                        <a:t>1</a:t>
                      </a:r>
                      <a:endParaRPr lang="nl-NL" sz="14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77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ATSDR (2015): 30 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endParaRPr lang="nl-NL" sz="14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877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 EPA (2016b): 20 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endParaRPr lang="nl-NL" sz="14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877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FSANZ (2017): 20 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endParaRPr lang="nl-NL" sz="14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8776">
                <a:tc rowSpan="6"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PFOA</a:t>
                      </a:r>
                      <a:endParaRPr lang="nl-NL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EFSA (2008):1500 </a:t>
                      </a:r>
                      <a:r>
                        <a:rPr lang="en-GB" sz="1400" baseline="30000" dirty="0">
                          <a:effectLst/>
                        </a:rPr>
                        <a:t>1</a:t>
                      </a:r>
                      <a:endParaRPr lang="nl-NL" sz="14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877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 EPA (2016b): 20</a:t>
                      </a:r>
                      <a:endParaRPr lang="nl-NL" sz="14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877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ATSDR (2015): 20</a:t>
                      </a:r>
                      <a:endParaRPr lang="nl-NL" sz="14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877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RIVM (</a:t>
                      </a:r>
                      <a:r>
                        <a:rPr lang="en-GB" sz="1400" dirty="0" err="1">
                          <a:effectLst/>
                        </a:rPr>
                        <a:t>Zeilmaker</a:t>
                      </a:r>
                      <a:r>
                        <a:rPr lang="en-GB" sz="1400" dirty="0">
                          <a:effectLst/>
                        </a:rPr>
                        <a:t>, 2016): 12.5</a:t>
                      </a:r>
                      <a:endParaRPr lang="nl-NL" sz="14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877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NJWQI (2016): 2</a:t>
                      </a:r>
                      <a:endParaRPr lang="nl-NL" sz="14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877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FSANZ (2017): 160</a:t>
                      </a:r>
                      <a:endParaRPr lang="nl-NL" sz="14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9552" y="3971840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/>
              <a:t>1 </a:t>
            </a:r>
            <a:r>
              <a:rPr lang="nl-NL" sz="1000" dirty="0" err="1"/>
              <a:t>currently</a:t>
            </a:r>
            <a:r>
              <a:rPr lang="nl-NL" sz="1000" dirty="0"/>
              <a:t> </a:t>
            </a:r>
            <a:r>
              <a:rPr lang="nl-NL" sz="1000" dirty="0" err="1"/>
              <a:t>under</a:t>
            </a:r>
            <a:r>
              <a:rPr lang="nl-NL" sz="1000" dirty="0"/>
              <a:t> </a:t>
            </a:r>
            <a:r>
              <a:rPr lang="nl-NL" sz="1000" dirty="0" err="1"/>
              <a:t>revision</a:t>
            </a:r>
            <a:r>
              <a:rPr lang="nl-NL" sz="1000" dirty="0"/>
              <a:t>; 2 </a:t>
            </a:r>
            <a:r>
              <a:rPr lang="nl-NL" sz="1000" dirty="0" err="1"/>
              <a:t>critical</a:t>
            </a:r>
            <a:r>
              <a:rPr lang="nl-NL" sz="1000" dirty="0"/>
              <a:t> </a:t>
            </a:r>
            <a:r>
              <a:rPr lang="nl-NL" sz="1000" dirty="0" err="1"/>
              <a:t>toxicity</a:t>
            </a:r>
            <a:r>
              <a:rPr lang="nl-NL" sz="1000" dirty="0"/>
              <a:t>: PFOS: </a:t>
            </a:r>
            <a:r>
              <a:rPr lang="nl-NL" sz="1000" dirty="0" err="1"/>
              <a:t>liver</a:t>
            </a:r>
            <a:r>
              <a:rPr lang="nl-NL" sz="1000" dirty="0"/>
              <a:t> </a:t>
            </a:r>
            <a:r>
              <a:rPr lang="nl-NL" sz="1000" dirty="0" err="1"/>
              <a:t>hypertrophy</a:t>
            </a:r>
            <a:r>
              <a:rPr lang="nl-NL" sz="1000" dirty="0"/>
              <a:t> (ATSDR);</a:t>
            </a:r>
            <a:r>
              <a:rPr lang="nl-NL" sz="1000" dirty="0" err="1"/>
              <a:t>fetal</a:t>
            </a:r>
            <a:r>
              <a:rPr lang="nl-NL" sz="1000" dirty="0"/>
              <a:t> </a:t>
            </a:r>
            <a:r>
              <a:rPr lang="nl-NL" sz="1000" dirty="0" err="1"/>
              <a:t>toxicity</a:t>
            </a:r>
            <a:r>
              <a:rPr lang="nl-NL" sz="1000" dirty="0"/>
              <a:t> (US EPA, FSANZ); </a:t>
            </a:r>
          </a:p>
          <a:p>
            <a:r>
              <a:rPr lang="nl-NL" sz="1000" dirty="0"/>
              <a:t>PFOA: </a:t>
            </a:r>
            <a:r>
              <a:rPr lang="nl-NL" sz="1000" dirty="0" err="1"/>
              <a:t>liver</a:t>
            </a:r>
            <a:r>
              <a:rPr lang="nl-NL" sz="1000" dirty="0"/>
              <a:t> </a:t>
            </a:r>
            <a:r>
              <a:rPr lang="nl-NL" sz="1000" dirty="0" err="1"/>
              <a:t>hypertrophy</a:t>
            </a:r>
            <a:r>
              <a:rPr lang="nl-NL" sz="1000" dirty="0"/>
              <a:t> (NJWQI, RIVM, ATSDR); </a:t>
            </a:r>
            <a:r>
              <a:rPr lang="nl-NL" sz="1000" dirty="0" err="1"/>
              <a:t>fetal</a:t>
            </a:r>
            <a:r>
              <a:rPr lang="nl-NL" sz="1000" dirty="0"/>
              <a:t> </a:t>
            </a:r>
            <a:r>
              <a:rPr lang="nl-NL" sz="1000" dirty="0" err="1"/>
              <a:t>toxicity</a:t>
            </a:r>
            <a:r>
              <a:rPr lang="nl-NL" sz="1000" dirty="0"/>
              <a:t>: US EPA, FSANZ) </a:t>
            </a:r>
          </a:p>
        </p:txBody>
      </p:sp>
    </p:spTree>
    <p:extLst>
      <p:ext uri="{BB962C8B-B14F-4D97-AF65-F5344CB8AC3E}">
        <p14:creationId xmlns:p14="http://schemas.microsoft.com/office/powerpoint/2010/main" val="324872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02B613-A510-40EE-95CF-2BF21451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12" y="631161"/>
            <a:ext cx="7850189" cy="428625"/>
          </a:xfrm>
        </p:spPr>
        <p:txBody>
          <a:bodyPr/>
          <a:lstStyle/>
          <a:p>
            <a:r>
              <a:rPr lang="en-US" dirty="0" smtClean="0"/>
              <a:t>Wat is </a:t>
            </a:r>
            <a:r>
              <a:rPr lang="en-US" dirty="0" err="1"/>
              <a:t>t</a:t>
            </a:r>
            <a:r>
              <a:rPr lang="en-US" dirty="0" err="1" smtClean="0"/>
              <a:t>oxiciteit</a:t>
            </a:r>
            <a:r>
              <a:rPr lang="en-US" dirty="0" smtClean="0"/>
              <a:t>  van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/>
              <a:t>PFAS?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A685FFF-412A-4FDD-AE70-A6E4CCD83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1306"/>
            <a:ext cx="2170593" cy="328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B9F361E-8DBF-4307-BEB4-025538A19D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1131591"/>
            <a:ext cx="7847901" cy="31664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Hoe </a:t>
            </a:r>
            <a:r>
              <a:rPr lang="en-US" dirty="0" smtClean="0"/>
              <a:t>de </a:t>
            </a:r>
            <a:r>
              <a:rPr lang="en-US" dirty="0" err="1" smtClean="0"/>
              <a:t>concentraties</a:t>
            </a:r>
            <a:r>
              <a:rPr lang="en-US" dirty="0" smtClean="0"/>
              <a:t> </a:t>
            </a:r>
            <a:r>
              <a:rPr lang="en-US" dirty="0"/>
              <a:t>van </a:t>
            </a:r>
            <a:r>
              <a:rPr lang="en-US" dirty="0" smtClean="0"/>
              <a:t>19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/>
              <a:t>stoffen</a:t>
            </a:r>
            <a:r>
              <a:rPr lang="en-US" dirty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smtClean="0"/>
              <a:t>PFAS </a:t>
            </a:r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pakket</a:t>
            </a:r>
            <a:r>
              <a:rPr lang="en-US" dirty="0" smtClean="0"/>
              <a:t> </a:t>
            </a:r>
            <a:r>
              <a:rPr lang="en-US" dirty="0" err="1" smtClean="0"/>
              <a:t>beoordelen</a:t>
            </a:r>
            <a:r>
              <a:rPr lang="en-US" dirty="0" smtClean="0"/>
              <a:t>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 </a:t>
            </a:r>
            <a:r>
              <a:rPr lang="en-US" dirty="0" err="1" smtClean="0"/>
              <a:t>weinig</a:t>
            </a:r>
            <a:r>
              <a:rPr lang="en-US" dirty="0" smtClean="0"/>
              <a:t> data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afleiden</a:t>
            </a:r>
            <a:r>
              <a:rPr lang="en-US" dirty="0" smtClean="0"/>
              <a:t> </a:t>
            </a:r>
            <a:r>
              <a:rPr lang="en-US" dirty="0" err="1" smtClean="0"/>
              <a:t>Toelaatbare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agelijkse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nname</a:t>
            </a:r>
            <a:r>
              <a:rPr lang="en-US" dirty="0" smtClean="0"/>
              <a:t> </a:t>
            </a:r>
            <a:r>
              <a:rPr lang="en-US" dirty="0" smtClean="0"/>
              <a:t>per </a:t>
            </a:r>
            <a:r>
              <a:rPr lang="en-US" dirty="0" err="1" smtClean="0"/>
              <a:t>stof</a:t>
            </a:r>
            <a:r>
              <a:rPr lang="en-US" dirty="0" smtClean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‘Relative </a:t>
            </a:r>
            <a:r>
              <a:rPr lang="en-US" dirty="0"/>
              <a:t>Potency </a:t>
            </a:r>
            <a:r>
              <a:rPr lang="en-US" dirty="0" smtClean="0"/>
              <a:t>Factor’ </a:t>
            </a:r>
            <a:r>
              <a:rPr lang="en-US" dirty="0"/>
              <a:t>humane </a:t>
            </a:r>
            <a:r>
              <a:rPr lang="en-US" dirty="0" err="1"/>
              <a:t>toxiciteit</a:t>
            </a:r>
            <a:r>
              <a:rPr lang="en-US" dirty="0"/>
              <a:t> </a:t>
            </a:r>
            <a:r>
              <a:rPr lang="en-US" dirty="0" smtClean="0"/>
              <a:t>ten </a:t>
            </a:r>
            <a:r>
              <a:rPr lang="en-US" dirty="0" err="1" smtClean="0"/>
              <a:t>opzichte</a:t>
            </a:r>
            <a:r>
              <a:rPr lang="en-US" dirty="0" smtClean="0"/>
              <a:t> van  </a:t>
            </a:r>
            <a:r>
              <a:rPr lang="en-US" dirty="0" smtClean="0"/>
              <a:t>PFOA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PFOA is </a:t>
            </a:r>
            <a:r>
              <a:rPr lang="en-US" dirty="0" err="1" smtClean="0"/>
              <a:t>referentie</a:t>
            </a:r>
            <a:r>
              <a:rPr lang="en-US" dirty="0" smtClean="0"/>
              <a:t> </a:t>
            </a:r>
            <a:r>
              <a:rPr lang="en-US" dirty="0" err="1" smtClean="0"/>
              <a:t>vanwege</a:t>
            </a:r>
            <a:r>
              <a:rPr lang="en-US" dirty="0" smtClean="0"/>
              <a:t> </a:t>
            </a:r>
            <a:r>
              <a:rPr lang="en-US" dirty="0" err="1" smtClean="0"/>
              <a:t>meeste</a:t>
            </a:r>
            <a:r>
              <a:rPr lang="en-US" dirty="0" smtClean="0"/>
              <a:t> </a:t>
            </a:r>
            <a:r>
              <a:rPr lang="en-US" dirty="0" err="1" smtClean="0"/>
              <a:t>gegevens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5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28C2D7F-52C4-45F5-B348-93706E2A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730399"/>
            <a:ext cx="7850189" cy="428625"/>
          </a:xfrm>
        </p:spPr>
        <p:txBody>
          <a:bodyPr/>
          <a:lstStyle/>
          <a:p>
            <a:r>
              <a:rPr lang="en-US" dirty="0" smtClean="0"/>
              <a:t>Relative Potency Factors (RPF)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levertoxiciteit</a:t>
            </a:r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="" xmlns:a16="http://schemas.microsoft.com/office/drawing/2014/main" id="{B31E4B2F-A3E6-4A57-ADE7-BF5CAEC70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59A67-670E-4C64-97AA-2ABF111DB1CB}" type="slidenum">
              <a:rPr lang="en-GB" smtClean="0"/>
              <a:pPr/>
              <a:t>9</a:t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jdelijke aanduiding voor tekst 3">
                <a:extLst>
                  <a:ext uri="{FF2B5EF4-FFF2-40B4-BE49-F238E27FC236}">
                    <a16:creationId xmlns="" xmlns:a16="http://schemas.microsoft.com/office/drawing/2014/main" id="{D6668FBC-4701-4A86-8F72-4BD1EA7754E6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638175" y="1162447"/>
                <a:ext cx="7847901" cy="2581939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Gevoeligste eindpunt is levertoxiciteit: </a:t>
                </a:r>
              </a:p>
              <a:p>
                <a:pPr marL="514350" lvl="1" indent="-285750">
                  <a:buFont typeface="Arial" panose="020B0604020202020204" pitchFamily="34" charset="0"/>
                  <a:buChar char="•"/>
                </a:pPr>
                <a:r>
                  <a:rPr lang="nl-NL" sz="1400" dirty="0" smtClean="0"/>
                  <a:t>absoluut levergewicht </a:t>
                </a:r>
              </a:p>
              <a:p>
                <a:pPr marL="514350" lvl="1" indent="-285750">
                  <a:buFont typeface="Arial" panose="020B0604020202020204" pitchFamily="34" charset="0"/>
                  <a:buChar char="•"/>
                </a:pPr>
                <a:r>
                  <a:rPr lang="nl-NL" sz="1400" b="1" dirty="0" smtClean="0"/>
                  <a:t>relatief levergewicht </a:t>
                </a:r>
                <a:r>
                  <a:rPr lang="nl-NL" sz="1400" dirty="0" smtClean="0"/>
                  <a:t>(lever t.o.v. lichaam), </a:t>
                </a:r>
              </a:p>
              <a:p>
                <a:pPr marL="514350" lvl="1" indent="-285750">
                  <a:buFont typeface="Arial" panose="020B0604020202020204" pitchFamily="34" charset="0"/>
                  <a:buChar char="•"/>
                </a:pPr>
                <a:r>
                  <a:rPr lang="nl-NL" sz="1400" dirty="0" smtClean="0"/>
                  <a:t>Leverhypertrofie (vergroting en </a:t>
                </a:r>
                <a:r>
                  <a:rPr lang="nl-NL" sz="1400" dirty="0" err="1" smtClean="0"/>
                  <a:t>histo-pathologische</a:t>
                </a:r>
                <a:r>
                  <a:rPr lang="nl-NL" sz="1400" dirty="0" smtClean="0"/>
                  <a:t> veranderingen)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Gefitte dosis-effect relaties op basis van de toxiciteitsdata voor de </a:t>
                </a:r>
                <a:r>
                  <a:rPr lang="nl-NL" dirty="0" smtClean="0"/>
                  <a:t>drie </a:t>
                </a:r>
                <a:r>
                  <a:rPr lang="nl-NL" dirty="0" smtClean="0"/>
                  <a:t>effecten (Bench Mark </a:t>
                </a:r>
                <a:r>
                  <a:rPr lang="nl-NL" dirty="0" err="1" smtClean="0"/>
                  <a:t>Dose</a:t>
                </a:r>
                <a:r>
                  <a:rPr lang="nl-NL" dirty="0" smtClean="0"/>
                  <a:t> analysis) voor 12 stoffen (5% </a:t>
                </a:r>
                <a:r>
                  <a:rPr lang="nl-NL" dirty="0" smtClean="0"/>
                  <a:t>verhoging)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Berekening </a:t>
                </a:r>
                <a:r>
                  <a:rPr lang="nl-NL" dirty="0" smtClean="0"/>
                  <a:t>RPF voor 12 stoffen ten opzichte van PFOA</a:t>
                </a:r>
                <a14:m>
                  <m:oMath xmlns:m="http://schemas.openxmlformats.org/officeDocument/2006/math">
                    <m:r>
                      <a:rPr lang="nl-NL" b="0" i="0" smtClean="0">
                        <a:solidFill>
                          <a:srgbClr val="008080"/>
                        </a:solidFill>
                        <a:latin typeface="Cambria Math"/>
                        <a:ea typeface="MS Mincho"/>
                        <a:cs typeface="Times New Roman"/>
                      </a:rPr>
                      <m:t>: </m:t>
                    </m:r>
                  </m:oMath>
                </a14:m>
                <a:r>
                  <a:rPr lang="nl-NL" b="0" i="0" dirty="0" smtClean="0">
                    <a:solidFill>
                      <a:srgbClr val="008080"/>
                    </a:solidFill>
                    <a:latin typeface="Cambria Math"/>
                    <a:ea typeface="MS Mincho"/>
                    <a:cs typeface="Times New Roman"/>
                  </a:rPr>
                  <a:t/>
                </a:r>
                <a:br>
                  <a:rPr lang="nl-NL" b="0" i="0" dirty="0" smtClean="0">
                    <a:solidFill>
                      <a:srgbClr val="008080"/>
                    </a:solidFill>
                    <a:latin typeface="Cambria Math"/>
                    <a:ea typeface="MS Mincho"/>
                    <a:cs typeface="Times New Roman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solidFill>
                              <a:srgbClr val="008080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/>
                            <a:ea typeface="MS Mincho"/>
                            <a:cs typeface="Times New Roman"/>
                          </a:rPr>
                          <m:t>𝑅𝑃𝐹</m:t>
                        </m:r>
                      </m:e>
                      <m:sub>
                        <m:r>
                          <a:rPr lang="nl-NL" i="1">
                            <a:latin typeface="Cambria Math"/>
                            <a:ea typeface="MS Mincho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nl-NL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nl-NL" i="1">
                            <a:solidFill>
                              <a:srgbClr val="008080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l-NL" i="1">
                                <a:solidFill>
                                  <a:srgbClr val="008080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𝐵𝑀𝐷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𝑃𝐹𝑂𝐴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l-NL" i="1">
                                <a:solidFill>
                                  <a:srgbClr val="008080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𝐵𝑀𝐷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dirty="0"/>
                  <a:t> 	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nl-NL" dirty="0" smtClean="0"/>
              </a:p>
              <a:p>
                <a:r>
                  <a:rPr lang="nl-NL" dirty="0" smtClean="0"/>
                  <a:t> </a:t>
                </a:r>
                <a:endParaRPr lang="nl-NL" dirty="0"/>
              </a:p>
            </p:txBody>
          </p:sp>
        </mc:Choice>
        <mc:Fallback>
          <p:sp>
            <p:nvSpPr>
              <p:cNvPr id="4" name="Tijdelijke aanduiding voor tekst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6668FBC-4701-4A86-8F72-4BD1EA775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638175" y="1162447"/>
                <a:ext cx="7847901" cy="2581939"/>
              </a:xfrm>
              <a:blipFill rotWithShape="1">
                <a:blip r:embed="rId2"/>
                <a:stretch>
                  <a:fillRect l="-1476" b="-1583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26" y="2914887"/>
            <a:ext cx="2881270" cy="210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euwe-wb-presentatie">
  <a:themeElements>
    <a:clrScheme name="Witteveen+Bos">
      <a:dk1>
        <a:srgbClr val="000000"/>
      </a:dk1>
      <a:lt1>
        <a:srgbClr val="FFFFFF"/>
      </a:lt1>
      <a:dk2>
        <a:srgbClr val="F3F7FC"/>
      </a:dk2>
      <a:lt2>
        <a:srgbClr val="FFFFFF"/>
      </a:lt2>
      <a:accent1>
        <a:srgbClr val="005D76"/>
      </a:accent1>
      <a:accent2>
        <a:srgbClr val="81D0F7"/>
      </a:accent2>
      <a:accent3>
        <a:srgbClr val="0097D9"/>
      </a:accent3>
      <a:accent4>
        <a:srgbClr val="15292F"/>
      </a:accent4>
      <a:accent5>
        <a:srgbClr val="BDE5FB"/>
      </a:accent5>
      <a:accent6>
        <a:srgbClr val="49B5E4"/>
      </a:accent6>
      <a:hlink>
        <a:srgbClr val="005D76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nieuwe-wb-presentatie-16-9</Template>
  <TotalTime>4213</TotalTime>
  <Words>1320</Words>
  <Application>Microsoft Office PowerPoint</Application>
  <PresentationFormat>On-screen Show (16:9)</PresentationFormat>
  <Paragraphs>387</Paragraphs>
  <Slides>25</Slides>
  <Notes>0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nieuwe-wb-presentatie</vt:lpstr>
      <vt:lpstr>PowerPoint Presentation</vt:lpstr>
      <vt:lpstr>PowerPoint Presentation</vt:lpstr>
      <vt:lpstr>PFAS – belangrijkste verbindingen</vt:lpstr>
      <vt:lpstr>PowerPoint Presentation</vt:lpstr>
      <vt:lpstr>PowerPoint Presentation</vt:lpstr>
      <vt:lpstr>PowerPoint Presentation</vt:lpstr>
      <vt:lpstr>Humane toxiciteit voor PFOS, PFOA en PFHxS  (ng/kg lg/dag) </vt:lpstr>
      <vt:lpstr>Wat is toxiciteit  van andere PFAS?</vt:lpstr>
      <vt:lpstr>Relative Potency Factors (RPF) voor levertoxiciteit</vt:lpstr>
      <vt:lpstr>Afleiding Bench Mark Dose (BMD)</vt:lpstr>
      <vt:lpstr>PowerPoint Presentation</vt:lpstr>
      <vt:lpstr>Resultaat Relative Potency Factors (RPF) voor levertoxiciteit</vt:lpstr>
      <vt:lpstr>RPFs</vt:lpstr>
      <vt:lpstr>PowerPoint Presentation</vt:lpstr>
      <vt:lpstr>Wat doen we met precursors?</vt:lpstr>
      <vt:lpstr>Voorbeeld 1</vt:lpstr>
      <vt:lpstr>Voorbeeld 2</vt:lpstr>
      <vt:lpstr>RPF: Wanneer wel en wanneer niet toepasbaar?</vt:lpstr>
      <vt:lpstr>PowerPoint Presentation</vt:lpstr>
      <vt:lpstr>Vernieuwde risicogrenzen PFOS, PFOA en GenX</vt:lpstr>
      <vt:lpstr>Ontwikkeling in toetsingswaarden: van decentraal naar landelijk </vt:lpstr>
      <vt:lpstr>Vragen? </vt:lpstr>
      <vt:lpstr>PowerPoint Presentation</vt:lpstr>
      <vt:lpstr>PowerPoint Presentation</vt:lpstr>
      <vt:lpstr>PowerPoint Presentation</vt:lpstr>
    </vt:vector>
  </TitlesOfParts>
  <Company>Witteveen+Bos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Jonc6@witbo.nl</dc:creator>
  <cp:lastModifiedBy>Johannes Lijzen</cp:lastModifiedBy>
  <cp:revision>125</cp:revision>
  <cp:lastPrinted>2014-10-08T14:54:58Z</cp:lastPrinted>
  <dcterms:created xsi:type="dcterms:W3CDTF">2018-06-07T13:50:26Z</dcterms:created>
  <dcterms:modified xsi:type="dcterms:W3CDTF">2018-12-13T09:44:37Z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al">
    <vt:lpwstr>nl</vt:lpwstr>
  </property>
</Properties>
</file>