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7" r:id="rId2"/>
    <p:sldId id="293" r:id="rId3"/>
    <p:sldId id="294" r:id="rId4"/>
    <p:sldId id="295" r:id="rId5"/>
    <p:sldId id="304" r:id="rId6"/>
    <p:sldId id="302" r:id="rId7"/>
    <p:sldId id="296" r:id="rId8"/>
    <p:sldId id="297" r:id="rId9"/>
    <p:sldId id="298" r:id="rId10"/>
    <p:sldId id="303" r:id="rId11"/>
    <p:sldId id="306" r:id="rId12"/>
    <p:sldId id="299" r:id="rId13"/>
    <p:sldId id="305" r:id="rId14"/>
    <p:sldId id="271" r:id="rId15"/>
    <p:sldId id="272" r:id="rId16"/>
    <p:sldId id="273" r:id="rId17"/>
    <p:sldId id="307" r:id="rId18"/>
    <p:sldId id="274" r:id="rId19"/>
  </p:sldIdLst>
  <p:sldSz cx="9144000" cy="5143500" type="screen16x9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5">
          <p15:clr>
            <a:srgbClr val="A4A3A4"/>
          </p15:clr>
        </p15:guide>
        <p15:guide id="2" orient="horz" pos="3072">
          <p15:clr>
            <a:srgbClr val="A4A3A4"/>
          </p15:clr>
        </p15:guide>
        <p15:guide id="3" orient="horz" pos="2747">
          <p15:clr>
            <a:srgbClr val="A4A3A4"/>
          </p15:clr>
        </p15:guide>
        <p15:guide id="4" orient="horz" pos="811">
          <p15:clr>
            <a:srgbClr val="A4A3A4"/>
          </p15:clr>
        </p15:guide>
        <p15:guide id="5" pos="408">
          <p15:clr>
            <a:srgbClr val="A4A3A4"/>
          </p15:clr>
        </p15:guide>
        <p15:guide id="6" pos="53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700"/>
    <a:srgbClr val="FF9933"/>
    <a:srgbClr val="FFFF99"/>
    <a:srgbClr val="184350"/>
    <a:srgbClr val="005D76"/>
    <a:srgbClr val="388CB6"/>
    <a:srgbClr val="3E5C6C"/>
    <a:srgbClr val="F3F7F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75691" autoAdjust="0"/>
  </p:normalViewPr>
  <p:slideViewPr>
    <p:cSldViewPr snapToObjects="1">
      <p:cViewPr varScale="1">
        <p:scale>
          <a:sx n="63" d="100"/>
          <a:sy n="63" d="100"/>
        </p:scale>
        <p:origin x="544" y="36"/>
      </p:cViewPr>
      <p:guideLst>
        <p:guide orient="horz" pos="505"/>
        <p:guide orient="horz" pos="3072"/>
        <p:guide orient="horz" pos="2747"/>
        <p:guide orient="horz" pos="811"/>
        <p:guide pos="408"/>
        <p:guide pos="53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55" d="100"/>
          <a:sy n="55" d="100"/>
        </p:scale>
        <p:origin x="2880" y="90"/>
      </p:cViewPr>
      <p:guideLst>
        <p:guide orient="horz" pos="2928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507DF-2202-4BA8-BDB6-4A94C4E1249F}" type="datetimeFigureOut">
              <a:rPr lang="en-GB" smtClean="0"/>
              <a:pPr/>
              <a:t>13/12/2018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BE544-F562-4C35-A9FD-B90A56CB17E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831F-9B2E-456E-A65A-E6850032F803}" type="datetimeFigureOut">
              <a:rPr lang="nl-NL" smtClean="0"/>
              <a:pPr/>
              <a:t>13-12-2018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696913"/>
            <a:ext cx="6199187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CCD01-D426-423B-AF6B-42A66387078E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37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Blanco analyseren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3195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450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5">
            <a:extLst>
              <a:ext uri="{FF2B5EF4-FFF2-40B4-BE49-F238E27FC236}">
                <a16:creationId xmlns:a16="http://schemas.microsoft.com/office/drawing/2014/main" id="{6FF99F8B-64EB-44B4-ACCD-8B270A7CD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3478"/>
            <a:ext cx="9144000" cy="3701103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8" y="1875826"/>
            <a:ext cx="6518207" cy="790380"/>
          </a:xfrm>
        </p:spPr>
        <p:txBody>
          <a:bodyPr wrap="square" lIns="0" tIns="0" rIns="0" bIns="0" anchor="b" anchorCtr="0">
            <a:noAutofit/>
          </a:bodyPr>
          <a:lstStyle>
            <a:lvl1pPr marL="0" indent="0" algn="r">
              <a:lnSpc>
                <a:spcPts val="3600"/>
              </a:lnSpc>
              <a:spcBef>
                <a:spcPts val="0"/>
              </a:spcBef>
              <a:buNone/>
              <a:defRPr sz="3600" b="0" kern="3000" spc="0" normalizeH="0" baseline="0">
                <a:solidFill>
                  <a:schemeClr val="bg1"/>
                </a:solidFill>
                <a:latin typeface="Segoe UI Light" pitchFamily="34" charset="0"/>
                <a:ea typeface="Ebrima" pitchFamily="2" charset="0"/>
                <a:cs typeface="Ebrim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2195736" y="2850454"/>
            <a:ext cx="6518209" cy="388475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3F7FC"/>
                </a:solidFill>
              </a:defRPr>
            </a:lvl2pPr>
            <a:lvl3pPr>
              <a:defRPr>
                <a:solidFill>
                  <a:srgbClr val="F3F7FC"/>
                </a:solidFill>
              </a:defRPr>
            </a:lvl3pPr>
            <a:lvl4pPr>
              <a:defRPr>
                <a:solidFill>
                  <a:srgbClr val="F3F7FC"/>
                </a:solidFill>
              </a:defRPr>
            </a:lvl4pPr>
            <a:lvl5pPr>
              <a:defRPr>
                <a:solidFill>
                  <a:srgbClr val="F3F7F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tekst 21"/>
          <p:cNvSpPr>
            <a:spLocks noGrp="1"/>
          </p:cNvSpPr>
          <p:nvPr>
            <p:ph type="body" sz="quarter" idx="12"/>
          </p:nvPr>
        </p:nvSpPr>
        <p:spPr>
          <a:xfrm>
            <a:off x="2195738" y="3423533"/>
            <a:ext cx="6518209" cy="209142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FontTx/>
              <a:buNone/>
              <a:defRPr sz="9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3F7FC"/>
                </a:solidFill>
              </a:defRPr>
            </a:lvl2pPr>
            <a:lvl3pPr>
              <a:defRPr>
                <a:solidFill>
                  <a:srgbClr val="F3F7FC"/>
                </a:solidFill>
              </a:defRPr>
            </a:lvl3pPr>
            <a:lvl4pPr>
              <a:defRPr>
                <a:solidFill>
                  <a:srgbClr val="F3F7FC"/>
                </a:solidFill>
              </a:defRPr>
            </a:lvl4pPr>
            <a:lvl5pPr>
              <a:defRPr>
                <a:solidFill>
                  <a:srgbClr val="F3F7F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3620523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4E1BFA-60C7-4AF9-8FB1-6012CBE6799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media 5"/>
          <p:cNvSpPr>
            <a:spLocks noGrp="1"/>
          </p:cNvSpPr>
          <p:nvPr>
            <p:ph type="media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F3BC2781-466A-489D-8F19-587090B65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B71FC4-8094-43C7-AE13-76585754290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3255082" y="3884615"/>
            <a:ext cx="5615940" cy="78486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nl-NL" dirty="0"/>
              <a:t>www.expertisecentrumpfas.nl/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884CF-0D4B-4924-A8E7-5D484746A7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93354"/>
            <a:ext cx="2797327" cy="58623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39BFBB1-2033-4AEE-A73C-808F51224F4E}"/>
              </a:ext>
            </a:extLst>
          </p:cNvPr>
          <p:cNvSpPr txBox="1">
            <a:spLocks/>
          </p:cNvSpPr>
          <p:nvPr userDrawn="1"/>
        </p:nvSpPr>
        <p:spPr>
          <a:xfrm>
            <a:off x="417226" y="2285309"/>
            <a:ext cx="8475254" cy="1562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9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endParaRPr lang="en-US" sz="1089" dirty="0"/>
          </a:p>
          <a:p>
            <a:endParaRPr lang="en-US" sz="1225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2F03FB4-6319-43B9-ABD7-597E019C39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9866"/>
            <a:ext cx="1934234" cy="2051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2B63905-D8BA-4886-A611-92FD9B9E69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57" y="151669"/>
            <a:ext cx="862180" cy="58857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F31356B-693A-4EBA-B6D1-70780EC0D0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77" y="189269"/>
            <a:ext cx="1473425" cy="3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9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pl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539F9C-225A-42BC-A3EB-C0244FCCE93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647700" y="1716087"/>
            <a:ext cx="7847901" cy="2581939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7CC9166F-F9C2-4323-A829-4246A038DA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numer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2FF92B-1B1C-4A4E-8632-DE30D42D1C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647700" y="1716088"/>
            <a:ext cx="7847901" cy="2644775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47D8316-D7C9-45CF-96CF-9C06CAC0A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D3FE04-43A7-4874-B7C6-4834E403057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1"/>
          </p:nvPr>
        </p:nvSpPr>
        <p:spPr>
          <a:xfrm>
            <a:off x="647700" y="3256800"/>
            <a:ext cx="2880000" cy="1620000"/>
          </a:xfrm>
          <a:solidFill>
            <a:srgbClr val="1843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647700" y="1716088"/>
            <a:ext cx="7847901" cy="3160711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9006CE1A-19CF-4BBE-B8AA-8723D6F5BA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FAD060-2185-4EF7-AB77-E436C32DCE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9987" y="3219545"/>
            <a:ext cx="7845613" cy="428625"/>
          </a:xfrm>
        </p:spPr>
        <p:txBody>
          <a:bodyPr lIns="0" tIns="0" rIns="180000" bIns="0" anchor="t">
            <a:noAutofit/>
          </a:bodyPr>
          <a:lstStyle>
            <a:lvl1pPr algn="l">
              <a:lnSpc>
                <a:spcPts val="2200"/>
              </a:lnSpc>
              <a:defRPr sz="2200" b="1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1"/>
          </p:nvPr>
        </p:nvSpPr>
        <p:spPr>
          <a:xfrm>
            <a:off x="649987" y="3648171"/>
            <a:ext cx="7847901" cy="1228628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91FC199D-0FA8-4F38-B575-DAFD015B49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65D94A-339C-41D8-9C00-DE4A4F69797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A5518252-3641-4532-9A7C-EBC832D4D6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title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9CB5D6-C65C-4B04-B015-D5BCB94E01E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7701" y="1287463"/>
            <a:ext cx="7850188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F9CC9ED6-99FC-4FC6-B966-E4323C216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title 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0B46A1-6B00-4A31-A732-6604AB66D61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7701" y="3985260"/>
            <a:ext cx="7850188" cy="428625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2200"/>
              </a:lnSpc>
              <a:defRPr sz="2200" b="0" kern="1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70F9BB89-7AF3-4C47-BE8E-0A2DD40374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CD20AE-97C5-46E4-9023-DC946E13636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3506264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3639481" y="801688"/>
            <a:ext cx="2531123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ijdelijke aanduiding voor afbeelding 3"/>
          <p:cNvSpPr>
            <a:spLocks noGrp="1"/>
          </p:cNvSpPr>
          <p:nvPr>
            <p:ph type="pic" sz="quarter" idx="12"/>
          </p:nvPr>
        </p:nvSpPr>
        <p:spPr>
          <a:xfrm>
            <a:off x="6303821" y="801688"/>
            <a:ext cx="2840179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0" y="2866970"/>
            <a:ext cx="2818600" cy="2009829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2951800" y="2866970"/>
            <a:ext cx="3755280" cy="2009830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840280" y="2866970"/>
            <a:ext cx="2303720" cy="2009829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91844875-BA01-4A34-8243-BBD309C70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4298026"/>
            <a:ext cx="2797327" cy="5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4CC2CE-5C2E-4CB8-BF74-A76E0292D9B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8" cy="6362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0" y="1923669"/>
            <a:ext cx="7850188" cy="2437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54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9" r:id="rId4"/>
    <p:sldLayoutId id="2147483658" r:id="rId5"/>
    <p:sldLayoutId id="2147483653" r:id="rId6"/>
    <p:sldLayoutId id="2147483664" r:id="rId7"/>
    <p:sldLayoutId id="2147483654" r:id="rId8"/>
    <p:sldLayoutId id="2147483655" r:id="rId9"/>
    <p:sldLayoutId id="2147483665" r:id="rId10"/>
    <p:sldLayoutId id="2147483656" r:id="rId11"/>
  </p:sldLayoutIdLst>
  <p:hf hdr="0" ftr="0"/>
  <p:txStyles>
    <p:titleStyle>
      <a:lvl1pPr algn="l" defTabSz="457200" rtl="0" eaLnBrk="1" latinLnBrk="0" hangingPunct="1">
        <a:lnSpc>
          <a:spcPts val="2200"/>
        </a:lnSpc>
        <a:spcBef>
          <a:spcPct val="0"/>
        </a:spcBef>
        <a:buNone/>
        <a:defRPr sz="2200" b="0" kern="1200">
          <a:solidFill>
            <a:srgbClr val="005D76"/>
          </a:solidFill>
          <a:latin typeface="Segoe UI Semibold" pitchFamily="34" charset="0"/>
          <a:ea typeface="+mj-ea"/>
          <a:cs typeface="Arial" pitchFamily="34" charset="0"/>
        </a:defRPr>
      </a:lvl1pPr>
    </p:titleStyle>
    <p:bodyStyle>
      <a:lvl1pPr marL="0" indent="0" algn="l" defTabSz="457200" rtl="0" eaLnBrk="1" latinLnBrk="0" hangingPunct="1">
        <a:lnSpc>
          <a:spcPct val="150000"/>
        </a:lnSpc>
        <a:spcBef>
          <a:spcPts val="0"/>
        </a:spcBef>
        <a:buFont typeface="Arial" pitchFamily="34" charset="0"/>
        <a:buNone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228600" indent="-22860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479425" indent="-242888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·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701675" indent="-22860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708025" indent="-23495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en-GB" sz="1600" kern="1200" dirty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5BCF428-4722-43F3-A9CF-92DB3F12C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373" y="699542"/>
            <a:ext cx="8177572" cy="1222428"/>
          </a:xfrm>
        </p:spPr>
        <p:txBody>
          <a:bodyPr/>
          <a:lstStyle/>
          <a:p>
            <a:r>
              <a:rPr lang="nl-NL" b="1">
                <a:solidFill>
                  <a:schemeClr val="accent1"/>
                </a:solidFill>
              </a:rPr>
              <a:t>PFAS in de praktijk</a:t>
            </a:r>
          </a:p>
          <a:p>
            <a:r>
              <a:rPr lang="nl-NL" b="1">
                <a:solidFill>
                  <a:schemeClr val="accent1"/>
                </a:solidFill>
              </a:rPr>
              <a:t>Onderzoek en sanering</a:t>
            </a:r>
            <a:endParaRPr lang="nl-NL" b="1" dirty="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AA9C7-7F55-48E3-B76C-2A3F0C758C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5736" y="2585174"/>
            <a:ext cx="6518209" cy="869253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13 december 2018</a:t>
            </a:r>
          </a:p>
          <a:p>
            <a:endParaRPr lang="nl-NL" dirty="0">
              <a:solidFill>
                <a:schemeClr val="accent1"/>
              </a:solidFill>
            </a:endParaRPr>
          </a:p>
          <a:p>
            <a:r>
              <a:rPr lang="nl-NL" sz="1400">
                <a:solidFill>
                  <a:schemeClr val="accent1"/>
                </a:solidFill>
              </a:rPr>
              <a:t>Tessa Pancras</a:t>
            </a:r>
            <a:endParaRPr lang="nl-NL" sz="1400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1B90C-4E44-42E6-B326-CB77444B1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357" y="3797594"/>
            <a:ext cx="2334944" cy="100811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F77C02-71F8-47D7-B7B6-FE95DE7D9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55" y="3419631"/>
            <a:ext cx="2334943" cy="15863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25D216C-2E52-477E-9E48-932CC395D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294" y="4227934"/>
            <a:ext cx="2728651" cy="4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5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85933D-F303-4680-866E-19927FB75911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>
                <a:solidFill>
                  <a:schemeClr val="accent1"/>
                </a:solidFill>
              </a:rPr>
              <a:t>Saneren</a:t>
            </a:r>
            <a:endParaRPr lang="nl-NL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5D553651-DFFC-4E13-AF82-61A3E5DF8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280780"/>
            <a:ext cx="8100764" cy="25819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Meest toegepast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Ontgraving 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Grondwateronttrekking / actief kool – lage adsorptie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/>
              <a:t>Definitieve oplossing</a:t>
            </a:r>
          </a:p>
          <a:p>
            <a:pPr marL="536575" lvl="2" indent="-285750">
              <a:buFont typeface="Arial" panose="020B0604020202020204" pitchFamily="34" charset="0"/>
              <a:buChar char="•"/>
            </a:pPr>
            <a:r>
              <a:rPr lang="en-US"/>
              <a:t>Verbranding 1000-1200 °C</a:t>
            </a: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/>
              <a:t>Let er op dat PFAS overal aan vast plakken en niet vanzelf verdwijnen!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821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D995C-7A52-4C76-B774-E370A490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37" y="699541"/>
            <a:ext cx="7850189" cy="428625"/>
          </a:xfrm>
        </p:spPr>
        <p:txBody>
          <a:bodyPr/>
          <a:lstStyle/>
          <a:p>
            <a:r>
              <a:rPr lang="en-GB"/>
              <a:t>PFAS grond - grondwater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2DDCE-C1C6-4054-A0CE-A3D9C1433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CEB97-762F-47B8-911D-43EF7E41E8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1" y="1716087"/>
            <a:ext cx="2916188" cy="25819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Grond – lange ketens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Grondwater – kortere ketens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Sulfonzuren adsorberen sterker dan carbonzuren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6EB03B-6BDC-4D51-9CCB-D13496CD1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103" y="699542"/>
            <a:ext cx="4712815" cy="3483925"/>
          </a:xfrm>
          <a:prstGeom prst="rect">
            <a:avLst/>
          </a:prstGeom>
        </p:spPr>
      </p:pic>
      <p:sp>
        <p:nvSpPr>
          <p:cNvPr id="6" name="Rechteck 7">
            <a:extLst>
              <a:ext uri="{FF2B5EF4-FFF2-40B4-BE49-F238E27FC236}">
                <a16:creationId xmlns:a16="http://schemas.microsoft.com/office/drawing/2014/main" id="{D79ED057-F6C3-4584-9D06-9BBCC0801335}"/>
              </a:ext>
            </a:extLst>
          </p:cNvPr>
          <p:cNvSpPr/>
          <p:nvPr/>
        </p:nvSpPr>
        <p:spPr>
          <a:xfrm>
            <a:off x="6012160" y="827850"/>
            <a:ext cx="585216" cy="332807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8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5C7692-6475-4FC5-80FE-8A697DFD4212}"/>
              </a:ext>
            </a:extLst>
          </p:cNvPr>
          <p:cNvSpPr txBox="1">
            <a:spLocks/>
          </p:cNvSpPr>
          <p:nvPr/>
        </p:nvSpPr>
        <p:spPr>
          <a:xfrm>
            <a:off x="646905" y="397251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>
                <a:solidFill>
                  <a:schemeClr val="accent1"/>
                </a:solidFill>
              </a:rPr>
              <a:t>Saneren - water</a:t>
            </a:r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1F6D8-D675-4562-A399-EDD8F6879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10" y="692146"/>
            <a:ext cx="6595839" cy="36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5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C1F6D8-D675-4562-A399-EDD8F6879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10" y="692146"/>
            <a:ext cx="6595839" cy="36254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D595D2-14D6-4605-8741-EA6DCCF9C8F0}"/>
              </a:ext>
            </a:extLst>
          </p:cNvPr>
          <p:cNvSpPr/>
          <p:nvPr/>
        </p:nvSpPr>
        <p:spPr>
          <a:xfrm>
            <a:off x="2132112" y="926268"/>
            <a:ext cx="5584304" cy="2647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5C7692-6475-4FC5-80FE-8A697DFD4212}"/>
              </a:ext>
            </a:extLst>
          </p:cNvPr>
          <p:cNvSpPr txBox="1">
            <a:spLocks/>
          </p:cNvSpPr>
          <p:nvPr/>
        </p:nvSpPr>
        <p:spPr>
          <a:xfrm>
            <a:off x="646905" y="397251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>
                <a:solidFill>
                  <a:schemeClr val="accent1"/>
                </a:solidFill>
              </a:rPr>
              <a:t>Saneren - grond</a:t>
            </a:r>
            <a:endParaRPr lang="nl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A2A62-3AF0-4A4D-89BF-26D50AFA76D4}"/>
              </a:ext>
            </a:extLst>
          </p:cNvPr>
          <p:cNvSpPr txBox="1"/>
          <p:nvPr/>
        </p:nvSpPr>
        <p:spPr>
          <a:xfrm>
            <a:off x="4961272" y="1117441"/>
            <a:ext cx="1584176" cy="600164"/>
          </a:xfrm>
          <a:prstGeom prst="rect">
            <a:avLst/>
          </a:prstGeom>
          <a:solidFill>
            <a:srgbClr val="EE77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Ontgraven + storten / verbranden bij hoge temperatuur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F9716-AFFB-4EC4-9671-228FA7615899}"/>
              </a:ext>
            </a:extLst>
          </p:cNvPr>
          <p:cNvSpPr txBox="1"/>
          <p:nvPr/>
        </p:nvSpPr>
        <p:spPr>
          <a:xfrm>
            <a:off x="4991536" y="1758920"/>
            <a:ext cx="792089" cy="261610"/>
          </a:xfrm>
          <a:prstGeom prst="rect">
            <a:avLst/>
          </a:prstGeom>
          <a:solidFill>
            <a:srgbClr val="EE77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Wassen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22D51-70D3-49A2-9AF2-823EF3B8F851}"/>
              </a:ext>
            </a:extLst>
          </p:cNvPr>
          <p:cNvSpPr txBox="1"/>
          <p:nvPr/>
        </p:nvSpPr>
        <p:spPr>
          <a:xfrm>
            <a:off x="4636466" y="2051839"/>
            <a:ext cx="1147159" cy="261610"/>
          </a:xfrm>
          <a:prstGeom prst="rect">
            <a:avLst/>
          </a:prstGeom>
          <a:solidFill>
            <a:srgbClr val="EE77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Immobiliseren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7B067-EEE0-4388-A586-C073CFDB4975}"/>
              </a:ext>
            </a:extLst>
          </p:cNvPr>
          <p:cNvSpPr txBox="1"/>
          <p:nvPr/>
        </p:nvSpPr>
        <p:spPr>
          <a:xfrm>
            <a:off x="3024911" y="2313449"/>
            <a:ext cx="1584176" cy="261610"/>
          </a:xfrm>
          <a:prstGeom prst="rect">
            <a:avLst/>
          </a:prstGeom>
          <a:solidFill>
            <a:srgbClr val="EE77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Thermische desorptie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C70881-380E-47C7-A6EB-FD812F4338B8}"/>
              </a:ext>
            </a:extLst>
          </p:cNvPr>
          <p:cNvSpPr txBox="1"/>
          <p:nvPr/>
        </p:nvSpPr>
        <p:spPr>
          <a:xfrm>
            <a:off x="3024911" y="2616459"/>
            <a:ext cx="1584176" cy="261610"/>
          </a:xfrm>
          <a:prstGeom prst="rect">
            <a:avLst/>
          </a:prstGeom>
          <a:solidFill>
            <a:srgbClr val="EE77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In-situ spoelen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6CF52C-15C7-4BB3-A8FF-1759D8322537}"/>
              </a:ext>
            </a:extLst>
          </p:cNvPr>
          <p:cNvSpPr txBox="1"/>
          <p:nvPr/>
        </p:nvSpPr>
        <p:spPr>
          <a:xfrm>
            <a:off x="2132112" y="2960869"/>
            <a:ext cx="1584176" cy="261610"/>
          </a:xfrm>
          <a:prstGeom prst="rect">
            <a:avLst/>
          </a:prstGeom>
          <a:solidFill>
            <a:srgbClr val="EE77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Biologische afbraak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87D36-9150-447D-8E6D-117FCB9A5BC5}"/>
              </a:ext>
            </a:extLst>
          </p:cNvPr>
          <p:cNvSpPr txBox="1"/>
          <p:nvPr/>
        </p:nvSpPr>
        <p:spPr>
          <a:xfrm>
            <a:off x="2132112" y="3258552"/>
            <a:ext cx="1584176" cy="261610"/>
          </a:xfrm>
          <a:prstGeom prst="rect">
            <a:avLst/>
          </a:prstGeom>
          <a:solidFill>
            <a:srgbClr val="EE77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Oxidatie/reductie</a:t>
            </a:r>
          </a:p>
        </p:txBody>
      </p:sp>
    </p:spTree>
    <p:extLst>
      <p:ext uri="{BB962C8B-B14F-4D97-AF65-F5344CB8AC3E}">
        <p14:creationId xmlns:p14="http://schemas.microsoft.com/office/powerpoint/2010/main" val="3680502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23D6B0-B472-4F59-A6AE-9E526DA82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BCDF2-208A-473C-8B91-941EFB820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1355562"/>
            <a:ext cx="7847901" cy="2644775"/>
          </a:xfrm>
        </p:spPr>
        <p:txBody>
          <a:bodyPr/>
          <a:lstStyle/>
          <a:p>
            <a:pPr marL="171450" lvl="1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r>
              <a:rPr lang="nl-NL" dirty="0">
                <a:solidFill>
                  <a:srgbClr val="000000"/>
                </a:solidFill>
              </a:rPr>
              <a:t>AC meest gebruikt</a:t>
            </a:r>
          </a:p>
          <a:p>
            <a:pPr marL="303750" lvl="2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r>
              <a:rPr lang="nl-NL">
                <a:solidFill>
                  <a:srgbClr val="000000"/>
                </a:solidFill>
              </a:rPr>
              <a:t>Lage adsorptiegraad</a:t>
            </a:r>
            <a:endParaRPr lang="nl-NL" dirty="0">
              <a:solidFill>
                <a:srgbClr val="000000"/>
              </a:solidFill>
            </a:endParaRPr>
          </a:p>
          <a:p>
            <a:pPr marL="303750" lvl="2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r>
              <a:rPr lang="nl-NL" dirty="0">
                <a:solidFill>
                  <a:srgbClr val="000000"/>
                </a:solidFill>
              </a:rPr>
              <a:t>Hydrofobe interactie én ionenwisseling</a:t>
            </a:r>
          </a:p>
          <a:p>
            <a:pPr marL="303750" lvl="2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r>
              <a:rPr lang="nl-NL" dirty="0">
                <a:solidFill>
                  <a:srgbClr val="000000"/>
                </a:solidFill>
              </a:rPr>
              <a:t>Langere ketens </a:t>
            </a:r>
            <a:r>
              <a:rPr lang="nl-NL">
                <a:solidFill>
                  <a:srgbClr val="000000"/>
                </a:solidFill>
              </a:rPr>
              <a:t>adsorberen goed, korte ketens slecht(er)</a:t>
            </a:r>
            <a:endParaRPr lang="nl-NL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303750" lvl="2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r>
              <a:rPr lang="nl-NL">
                <a:solidFill>
                  <a:srgbClr val="000000"/>
                </a:solidFill>
                <a:sym typeface="Wingdings" panose="05000000000000000000" pitchFamily="2" charset="2"/>
              </a:rPr>
              <a:t>Verstoring door </a:t>
            </a:r>
            <a:r>
              <a:rPr lang="nl-NL" dirty="0">
                <a:solidFill>
                  <a:srgbClr val="000000"/>
                </a:solidFill>
                <a:sym typeface="Wingdings" panose="05000000000000000000" pitchFamily="2" charset="2"/>
              </a:rPr>
              <a:t>organische moleculen</a:t>
            </a: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171450" lvl="1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171450" lvl="1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Ionenwisseling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(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IEX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) 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als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alternatief</a:t>
            </a: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303750" lvl="2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Vergelijkbaar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met AC</a:t>
            </a:r>
          </a:p>
          <a:p>
            <a:pPr marL="303750" lvl="2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Mogelijk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op 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lange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err="1">
                <a:solidFill>
                  <a:srgbClr val="000000"/>
                </a:solidFill>
                <a:sym typeface="Wingdings" panose="05000000000000000000" pitchFamily="2" charset="2"/>
              </a:rPr>
              <a:t>termijn</a:t>
            </a:r>
            <a:r>
              <a:rPr lang="en-US">
                <a:solidFill>
                  <a:srgbClr val="000000"/>
                </a:solidFill>
                <a:sym typeface="Wingdings" panose="05000000000000000000" pitchFamily="2" charset="2"/>
              </a:rPr>
              <a:t> rendabel</a:t>
            </a:r>
          </a:p>
          <a:p>
            <a:pPr marL="303750" lvl="2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r>
              <a:rPr lang="en-US">
                <a:solidFill>
                  <a:srgbClr val="000000"/>
                </a:solidFill>
                <a:sym typeface="Wingdings" panose="05000000000000000000" pitchFamily="2" charset="2"/>
              </a:rPr>
              <a:t>Korte vs lange ketens</a:t>
            </a: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303750" lvl="2" indent="-171450" defTabSz="466618">
              <a:lnSpc>
                <a:spcPct val="100000"/>
              </a:lnSpc>
              <a:spcBef>
                <a:spcPts val="153"/>
              </a:spcBef>
              <a:spcAft>
                <a:spcPts val="306"/>
              </a:spcAft>
            </a:pP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Reactivatie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en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nabehandeling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zijn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aandachtstpunten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!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Picture 2" descr="Image result for activated carbon schematic">
            <a:hlinkClick r:id="rId2" action="ppaction://hlinksldjump"/>
            <a:extLst>
              <a:ext uri="{FF2B5EF4-FFF2-40B4-BE49-F238E27FC236}">
                <a16:creationId xmlns:a16="http://schemas.microsoft.com/office/drawing/2014/main" id="{6FD4699B-6F49-4936-8A50-A2EF25A4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40865"/>
            <a:ext cx="25908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986698-1D9E-4014-90B9-A46D88632CBA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>
                <a:solidFill>
                  <a:schemeClr val="accent1"/>
                </a:solidFill>
              </a:rPr>
              <a:t>Adsorptie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109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E5339-55BA-4258-9BDB-A9B694A3C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D2AA3-C35F-4F96-B72C-1787AF6701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552" y="1274364"/>
            <a:ext cx="4752527" cy="2644775"/>
          </a:xfrm>
        </p:spPr>
        <p:txBody>
          <a:bodyPr/>
          <a:lstStyle/>
          <a:p>
            <a:pPr marL="171450" lvl="1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/>
              <a:t>Nanofiltratie (</a:t>
            </a:r>
            <a:r>
              <a:rPr lang="nl-NL" dirty="0" err="1"/>
              <a:t>NF</a:t>
            </a:r>
            <a:r>
              <a:rPr lang="nl-NL" dirty="0"/>
              <a:t>) en omgekeerde osmose (RO)</a:t>
            </a:r>
          </a:p>
          <a:p>
            <a:pPr marL="303750" lvl="2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/>
              <a:t>Molecuulgrootte: goede verwijdering</a:t>
            </a:r>
          </a:p>
          <a:p>
            <a:pPr marL="303750" lvl="2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/>
              <a:t>Concentraat nabehandeling – grote reststroom</a:t>
            </a:r>
            <a:endParaRPr lang="nl-NL" dirty="0"/>
          </a:p>
          <a:p>
            <a:pPr marL="171450" lvl="1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/>
              <a:t>Ozofractionation</a:t>
            </a:r>
            <a:endParaRPr lang="nl-NL" dirty="0"/>
          </a:p>
          <a:p>
            <a:pPr marL="303750" lvl="2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/>
              <a:t>Ozonbelletjes: vergelijkbaar met zeepbellen</a:t>
            </a:r>
          </a:p>
          <a:p>
            <a:pPr marL="303750" lvl="2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/>
              <a:t>Kleine, geconcentreerde afvalstroom</a:t>
            </a:r>
          </a:p>
          <a:p>
            <a:pPr marL="303750" lvl="2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/>
              <a:t>Organische stoffen afgebroken </a:t>
            </a:r>
            <a:r>
              <a:rPr lang="nl-NL"/>
              <a:t>door ozon, PFAS niet of gedeeltelijk</a:t>
            </a:r>
            <a:endParaRPr lang="nl-NL" dirty="0"/>
          </a:p>
          <a:p>
            <a:endParaRPr lang="nl-NL" dirty="0"/>
          </a:p>
        </p:txBody>
      </p:sp>
      <p:pic>
        <p:nvPicPr>
          <p:cNvPr id="5" name="Picture 6" descr="Related image">
            <a:hlinkClick r:id="rId2" action="ppaction://hlinksldjump"/>
            <a:extLst>
              <a:ext uri="{FF2B5EF4-FFF2-40B4-BE49-F238E27FC236}">
                <a16:creationId xmlns:a16="http://schemas.microsoft.com/office/drawing/2014/main" id="{9B90E56D-2C8E-4CB6-B34D-5E9F01103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622" y="1614005"/>
            <a:ext cx="1639152" cy="24587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12554B-0374-4897-AB0C-70898327E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44662"/>
            <a:ext cx="1638901" cy="24587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EE26741-5431-4542-B195-6E513049731B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>
                <a:solidFill>
                  <a:schemeClr val="accent1"/>
                </a:solidFill>
              </a:rPr>
              <a:t>Scheidingstechnieken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84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4E671-8CE9-4E3C-B661-1F40F4C198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351" y="1025910"/>
            <a:ext cx="7847901" cy="3160711"/>
          </a:xfrm>
        </p:spPr>
        <p:txBody>
          <a:bodyPr/>
          <a:lstStyle/>
          <a:p>
            <a:pPr marL="171450" lvl="1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>
                <a:sym typeface="Wingdings" panose="05000000000000000000" pitchFamily="2" charset="2"/>
              </a:rPr>
              <a:t>Biologisch </a:t>
            </a:r>
          </a:p>
          <a:p>
            <a:pPr marL="303750" lvl="2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>
                <a:sym typeface="Wingdings" panose="05000000000000000000" pitchFamily="2" charset="2"/>
              </a:rPr>
              <a:t>Niet of nauwelijks aangetoond op relevante schaal</a:t>
            </a:r>
          </a:p>
          <a:p>
            <a:pPr marL="303750" lvl="2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>
                <a:sym typeface="Wingdings" panose="05000000000000000000" pitchFamily="2" charset="2"/>
              </a:rPr>
              <a:t>Deels afbreekbaar</a:t>
            </a:r>
            <a:r>
              <a:rPr lang="nl-NL">
                <a:sym typeface="Wingdings" panose="05000000000000000000" pitchFamily="2" charset="2"/>
              </a:rPr>
              <a:t>, tot persistente eindproducten</a:t>
            </a:r>
          </a:p>
          <a:p>
            <a:pPr marL="171450" lvl="1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>
                <a:sym typeface="Wingdings" panose="05000000000000000000" pitchFamily="2" charset="2"/>
              </a:rPr>
              <a:t>Chemische oxidatie/reductie </a:t>
            </a:r>
          </a:p>
          <a:p>
            <a:pPr marL="296225" lvl="3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>
                <a:sym typeface="Wingdings" panose="05000000000000000000" pitchFamily="2" charset="2"/>
              </a:rPr>
              <a:t>Alleen </a:t>
            </a:r>
            <a:r>
              <a:rPr lang="nl-NL" dirty="0">
                <a:sym typeface="Wingdings" panose="05000000000000000000" pitchFamily="2" charset="2"/>
              </a:rPr>
              <a:t>werkbaar </a:t>
            </a:r>
            <a:r>
              <a:rPr lang="nl-NL">
                <a:sym typeface="Wingdings" panose="05000000000000000000" pitchFamily="2" charset="2"/>
              </a:rPr>
              <a:t>onder zeer specifieke </a:t>
            </a:r>
            <a:r>
              <a:rPr lang="nl-NL" dirty="0">
                <a:sym typeface="Wingdings" panose="05000000000000000000" pitchFamily="2" charset="2"/>
              </a:rPr>
              <a:t>omstandigheden</a:t>
            </a:r>
          </a:p>
          <a:p>
            <a:pPr marL="171450" lvl="1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 err="1">
                <a:sym typeface="Wingdings" panose="05000000000000000000" pitchFamily="2" charset="2"/>
              </a:rPr>
              <a:t>Sonolyse</a:t>
            </a:r>
            <a:endParaRPr lang="nl-NL" dirty="0">
              <a:sym typeface="Wingdings" panose="05000000000000000000" pitchFamily="2" charset="2"/>
            </a:endParaRPr>
          </a:p>
          <a:p>
            <a:pPr marL="303750" lvl="2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>
                <a:sym typeface="Wingdings" panose="05000000000000000000" pitchFamily="2" charset="2"/>
              </a:rPr>
              <a:t>Ultrasoon geluid</a:t>
            </a:r>
          </a:p>
          <a:p>
            <a:pPr marL="303750" lvl="2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 dirty="0">
                <a:sym typeface="Wingdings" panose="05000000000000000000" pitchFamily="2" charset="2"/>
              </a:rPr>
              <a:t>Belletjes </a:t>
            </a:r>
            <a:r>
              <a:rPr lang="nl-NL">
                <a:sym typeface="Wingdings" panose="05000000000000000000" pitchFamily="2" charset="2"/>
              </a:rPr>
              <a:t>die uit elkaar klappen</a:t>
            </a:r>
            <a:endParaRPr lang="nl-NL" dirty="0">
              <a:sym typeface="Wingdings" panose="05000000000000000000" pitchFamily="2" charset="2"/>
            </a:endParaRPr>
          </a:p>
          <a:p>
            <a:pPr marL="303750" lvl="2" indent="-171450" defTabSz="466618">
              <a:spcBef>
                <a:spcPts val="153"/>
              </a:spcBef>
              <a:spcAft>
                <a:spcPts val="306"/>
              </a:spcAft>
            </a:pPr>
            <a:r>
              <a:rPr lang="nl-NL">
                <a:sym typeface="Wingdings" panose="05000000000000000000" pitchFamily="2" charset="2"/>
              </a:rPr>
              <a:t>Temperaturen tot 4.500 ᵒC leiden </a:t>
            </a:r>
            <a:r>
              <a:rPr lang="nl-NL" dirty="0">
                <a:sym typeface="Wingdings" panose="05000000000000000000" pitchFamily="2" charset="2"/>
              </a:rPr>
              <a:t>tot </a:t>
            </a:r>
            <a:r>
              <a:rPr lang="nl-NL" dirty="0" err="1">
                <a:sym typeface="Wingdings" panose="05000000000000000000" pitchFamily="2" charset="2"/>
              </a:rPr>
              <a:t>PFAS</a:t>
            </a:r>
            <a:r>
              <a:rPr lang="nl-NL" dirty="0">
                <a:sym typeface="Wingdings" panose="05000000000000000000" pitchFamily="2" charset="2"/>
              </a:rPr>
              <a:t> afbraak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9BCAF-667A-4A18-9062-AC8BDF055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6FC8F5F6-7F3E-42C1-908A-EF519CB72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587450"/>
            <a:ext cx="2957525" cy="19716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D6EF5A-B14D-4140-96C2-B7534A54DA23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>
                <a:solidFill>
                  <a:schemeClr val="accent1"/>
                </a:solidFill>
              </a:rPr>
              <a:t>Afbraak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4030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85933D-F303-4680-866E-19927FB75911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>
                <a:solidFill>
                  <a:schemeClr val="accent1"/>
                </a:solidFill>
              </a:rPr>
              <a:t>Samenvattend</a:t>
            </a:r>
            <a:endParaRPr lang="nl-NL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5D553651-DFFC-4E13-AF82-61A3E5DF8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280780"/>
            <a:ext cx="8100764" cy="25819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Gebruik bemonsteringsprotocol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Kijk verder dan alleen PFOS en PFOA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Saneren – geen zilveren bullet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Ontwikkelingen gaande, maar let op: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Precursors </a:t>
            </a:r>
            <a:r>
              <a:rPr lang="en-US">
                <a:sym typeface="Wingdings" panose="05000000000000000000" pitchFamily="2" charset="2"/>
              </a:rPr>
              <a:t> PFCAs en PFSAs</a:t>
            </a:r>
            <a:endParaRPr lang="en-US"/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Persistentie (PMT)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Massabalans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Interacties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82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A29B7-1635-4E29-B757-B19F65A06E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5856" y="3741484"/>
            <a:ext cx="5615940" cy="784860"/>
          </a:xfrm>
        </p:spPr>
        <p:txBody>
          <a:bodyPr/>
          <a:lstStyle/>
          <a:p>
            <a:pPr algn="r"/>
            <a:r>
              <a:rPr lang="nl-NL" sz="2800" dirty="0">
                <a:solidFill>
                  <a:schemeClr val="accent1"/>
                </a:solidFill>
              </a:rPr>
              <a:t>www.expertisecentrumpfas.nl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DBF01EE-F4E6-4DEF-9AB0-FD97D4ACCD07}"/>
              </a:ext>
            </a:extLst>
          </p:cNvPr>
          <p:cNvSpPr txBox="1">
            <a:spLocks/>
          </p:cNvSpPr>
          <p:nvPr/>
        </p:nvSpPr>
        <p:spPr>
          <a:xfrm>
            <a:off x="647700" y="2391388"/>
            <a:ext cx="8475254" cy="1562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9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endParaRPr lang="en-US" sz="1089" dirty="0">
              <a:solidFill>
                <a:schemeClr val="bg1"/>
              </a:solidFill>
            </a:endParaRPr>
          </a:p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r>
              <a:rPr lang="en-US" sz="1089">
                <a:solidFill>
                  <a:schemeClr val="accent1"/>
                </a:solidFill>
              </a:rPr>
              <a:t>ARCADIS		Tessa Pancras (tessa.pancras@arcadis.com)</a:t>
            </a:r>
          </a:p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r>
              <a:rPr lang="en-US" sz="1089">
                <a:solidFill>
                  <a:schemeClr val="accent1"/>
                </a:solidFill>
              </a:rPr>
              <a:t>ARCADIS</a:t>
            </a:r>
            <a:r>
              <a:rPr lang="en-US" sz="1089" dirty="0">
                <a:solidFill>
                  <a:schemeClr val="accent1"/>
                </a:solidFill>
              </a:rPr>
              <a:t>		Hans Slenders (hans.slenders@arcadis.com)</a:t>
            </a:r>
            <a:endParaRPr lang="en-US" sz="1089" u="sng" dirty="0">
              <a:solidFill>
                <a:schemeClr val="accent1"/>
              </a:solidFill>
            </a:endParaRPr>
          </a:p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r>
              <a:rPr lang="en-US" sz="1089" dirty="0" err="1">
                <a:solidFill>
                  <a:schemeClr val="accent1"/>
                </a:solidFill>
              </a:rPr>
              <a:t>Witteveen</a:t>
            </a:r>
            <a:r>
              <a:rPr lang="en-US" sz="1089" dirty="0">
                <a:solidFill>
                  <a:schemeClr val="accent1"/>
                </a:solidFill>
              </a:rPr>
              <a:t> + Bos	 	Martijn van Houten</a:t>
            </a:r>
            <a:r>
              <a:rPr lang="nl-NL" sz="1089" dirty="0">
                <a:solidFill>
                  <a:schemeClr val="accent1"/>
                </a:solidFill>
              </a:rPr>
              <a:t> (martijn.van.houten@witteveenbos.com)</a:t>
            </a:r>
            <a:endParaRPr lang="en-US" sz="1089" dirty="0">
              <a:solidFill>
                <a:schemeClr val="accent1"/>
              </a:solidFill>
            </a:endParaRPr>
          </a:p>
          <a:p>
            <a:pPr marL="0" lvl="1" indent="0" defTabSz="466618">
              <a:spcBef>
                <a:spcPts val="153"/>
              </a:spcBef>
              <a:spcAft>
                <a:spcPts val="306"/>
              </a:spcAft>
              <a:buNone/>
            </a:pPr>
            <a:r>
              <a:rPr lang="en-US" sz="1089" dirty="0">
                <a:solidFill>
                  <a:schemeClr val="accent1"/>
                </a:solidFill>
              </a:rPr>
              <a:t>TTE			Arne Alphenaar (alphenaar@engineers.nl)</a:t>
            </a:r>
          </a:p>
          <a:p>
            <a:endParaRPr lang="en-US" sz="1225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7C9519-9F5B-415E-9C2B-916647086018}"/>
              </a:ext>
            </a:extLst>
          </p:cNvPr>
          <p:cNvSpPr txBox="1">
            <a:spLocks/>
          </p:cNvSpPr>
          <p:nvPr/>
        </p:nvSpPr>
        <p:spPr>
          <a:xfrm>
            <a:off x="647700" y="1389938"/>
            <a:ext cx="7850189" cy="4286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20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 dirty="0"/>
              <a:t>Vragen over deze presentatie?</a:t>
            </a:r>
          </a:p>
        </p:txBody>
      </p:sp>
    </p:spTree>
    <p:extLst>
      <p:ext uri="{BB962C8B-B14F-4D97-AF65-F5344CB8AC3E}">
        <p14:creationId xmlns:p14="http://schemas.microsoft.com/office/powerpoint/2010/main" val="258871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538A8-BCB4-496D-9982-45B15FCA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62161"/>
            <a:ext cx="7850189" cy="428625"/>
          </a:xfrm>
        </p:spPr>
        <p:txBody>
          <a:bodyPr/>
          <a:lstStyle/>
          <a:p>
            <a:r>
              <a:rPr lang="en-US"/>
              <a:t>PFAS in de praktijk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36C5B1-0888-49E7-8A2D-1558EBD73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8215C-390A-4457-B0E1-8F16EE4B7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882" y="462161"/>
            <a:ext cx="2829883" cy="2735048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671F7021-1E1F-4AA9-B391-798119384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1" y="1716087"/>
            <a:ext cx="4572372" cy="25819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Hoe bemonsteren?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Waarop analyseren?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Hoe saneren?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27A16-3AFC-42B8-8979-870C480A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28" y="1491630"/>
            <a:ext cx="2829883" cy="2931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5F133F-D432-49DD-A2D9-19A830B67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841"/>
          <a:stretch/>
        </p:blipFill>
        <p:spPr>
          <a:xfrm>
            <a:off x="5775882" y="466970"/>
            <a:ext cx="2829883" cy="16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9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EFD00DA-5800-4695-AC73-80F8B9A36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716087"/>
            <a:ext cx="5076427" cy="25819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PFAS gedragen zich anders dan “reguliere” verontreinigingen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Oppervlakteactief (zepen)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Grensvlak water/lucht/olie/grond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Binding met eiwitten, niet zozeer opname in vetten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Aanwezig in zeer veel toepassingen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5C7692-6475-4FC5-80FE-8A697DFD4212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altLang="nl-NL" sz="2400" b="1">
                <a:solidFill>
                  <a:schemeClr val="accent1"/>
                </a:solidFill>
              </a:rPr>
              <a:t>Waar op letten?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67654-3ADB-4842-B452-A39FB3068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823" y="897085"/>
            <a:ext cx="1931532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8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5C7692-6475-4FC5-80FE-8A697DFD4212}"/>
              </a:ext>
            </a:extLst>
          </p:cNvPr>
          <p:cNvSpPr txBox="1">
            <a:spLocks/>
          </p:cNvSpPr>
          <p:nvPr/>
        </p:nvSpPr>
        <p:spPr>
          <a:xfrm>
            <a:off x="607565" y="450199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altLang="nl-NL" sz="2400" b="1">
                <a:solidFill>
                  <a:schemeClr val="accent1"/>
                </a:solidFill>
              </a:rPr>
              <a:t>Bemonsteren</a:t>
            </a:r>
            <a:endParaRPr lang="nl-NL" dirty="0"/>
          </a:p>
        </p:txBody>
      </p:sp>
      <p:pic>
        <p:nvPicPr>
          <p:cNvPr id="11" name="Afbeelding 7" descr="Man">
            <a:extLst>
              <a:ext uri="{FF2B5EF4-FFF2-40B4-BE49-F238E27FC236}">
                <a16:creationId xmlns:a16="http://schemas.microsoft.com/office/drawing/2014/main" id="{BE8A1821-DE09-4035-8352-5DF6855BA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0217" y="919464"/>
            <a:ext cx="2452600" cy="2671223"/>
          </a:xfrm>
          <a:prstGeom prst="rect">
            <a:avLst/>
          </a:prstGeom>
        </p:spPr>
      </p:pic>
      <p:pic>
        <p:nvPicPr>
          <p:cNvPr id="12" name="Tijdelijke aanduiding voor inhoud 5" descr="Hoge schoen">
            <a:extLst>
              <a:ext uri="{FF2B5EF4-FFF2-40B4-BE49-F238E27FC236}">
                <a16:creationId xmlns:a16="http://schemas.microsoft.com/office/drawing/2014/main" id="{0C52F326-1E08-482D-8F7F-72F3051A54AF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6942" y="2904179"/>
            <a:ext cx="914400" cy="914400"/>
          </a:xfrm>
          <a:prstGeom prst="rect">
            <a:avLst/>
          </a:prstGeom>
        </p:spPr>
      </p:pic>
      <p:grpSp>
        <p:nvGrpSpPr>
          <p:cNvPr id="13" name="Groep 9">
            <a:extLst>
              <a:ext uri="{FF2B5EF4-FFF2-40B4-BE49-F238E27FC236}">
                <a16:creationId xmlns:a16="http://schemas.microsoft.com/office/drawing/2014/main" id="{DD35C565-B759-4A9A-8C19-BDDBB535F686}"/>
              </a:ext>
            </a:extLst>
          </p:cNvPr>
          <p:cNvGrpSpPr/>
          <p:nvPr/>
        </p:nvGrpSpPr>
        <p:grpSpPr>
          <a:xfrm>
            <a:off x="5344903" y="1678490"/>
            <a:ext cx="2588842" cy="914400"/>
            <a:chOff x="6343692" y="2651671"/>
            <a:chExt cx="2588842" cy="914400"/>
          </a:xfrm>
        </p:grpSpPr>
        <p:pic>
          <p:nvPicPr>
            <p:cNvPr id="14" name="Afbeelding 13" descr="T-shirt">
              <a:extLst>
                <a:ext uri="{FF2B5EF4-FFF2-40B4-BE49-F238E27FC236}">
                  <a16:creationId xmlns:a16="http://schemas.microsoft.com/office/drawing/2014/main" id="{3A0E5A85-D04F-455B-9FB8-0DF6DFD25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43692" y="2651671"/>
              <a:ext cx="1009650" cy="914400"/>
            </a:xfrm>
            <a:prstGeom prst="rect">
              <a:avLst/>
            </a:prstGeom>
          </p:spPr>
        </p:pic>
        <p:sp>
          <p:nvSpPr>
            <p:cNvPr id="15" name="Tekstvak 15">
              <a:extLst>
                <a:ext uri="{FF2B5EF4-FFF2-40B4-BE49-F238E27FC236}">
                  <a16:creationId xmlns:a16="http://schemas.microsoft.com/office/drawing/2014/main" id="{27EB793D-8327-4C22-BCE1-F56BD9F88644}"/>
                </a:ext>
              </a:extLst>
            </p:cNvPr>
            <p:cNvSpPr txBox="1"/>
            <p:nvPr/>
          </p:nvSpPr>
          <p:spPr>
            <a:xfrm>
              <a:off x="7483868" y="2669671"/>
              <a:ext cx="144866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dirty="0"/>
                <a:t>Regenkleding</a:t>
              </a:r>
            </a:p>
            <a:p>
              <a:r>
                <a:rPr lang="nl-NL" dirty="0"/>
                <a:t>Nieuwe kleding</a:t>
              </a:r>
            </a:p>
            <a:p>
              <a:r>
                <a:rPr lang="nl-NL" dirty="0"/>
                <a:t>Wasverzachter</a:t>
              </a:r>
            </a:p>
          </p:txBody>
        </p:sp>
      </p:grpSp>
      <p:grpSp>
        <p:nvGrpSpPr>
          <p:cNvPr id="16" name="Groep 12">
            <a:extLst>
              <a:ext uri="{FF2B5EF4-FFF2-40B4-BE49-F238E27FC236}">
                <a16:creationId xmlns:a16="http://schemas.microsoft.com/office/drawing/2014/main" id="{4E1126B1-D25F-40A6-93F1-541F471AAE5D}"/>
              </a:ext>
            </a:extLst>
          </p:cNvPr>
          <p:cNvGrpSpPr/>
          <p:nvPr/>
        </p:nvGrpSpPr>
        <p:grpSpPr>
          <a:xfrm>
            <a:off x="5017021" y="696076"/>
            <a:ext cx="3071782" cy="738064"/>
            <a:chOff x="6015810" y="1669257"/>
            <a:chExt cx="3071782" cy="738064"/>
          </a:xfrm>
        </p:grpSpPr>
        <p:pic>
          <p:nvPicPr>
            <p:cNvPr id="17" name="Afbeelding 11" descr="Hamburger en frisdrank">
              <a:extLst>
                <a:ext uri="{FF2B5EF4-FFF2-40B4-BE49-F238E27FC236}">
                  <a16:creationId xmlns:a16="http://schemas.microsoft.com/office/drawing/2014/main" id="{41ACE709-DF43-4287-A144-60C0A98CF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15810" y="1669257"/>
              <a:ext cx="814946" cy="738064"/>
            </a:xfrm>
            <a:prstGeom prst="rect">
              <a:avLst/>
            </a:prstGeom>
          </p:spPr>
        </p:pic>
        <p:sp>
          <p:nvSpPr>
            <p:cNvPr id="18" name="Tekstvak 16">
              <a:extLst>
                <a:ext uri="{FF2B5EF4-FFF2-40B4-BE49-F238E27FC236}">
                  <a16:creationId xmlns:a16="http://schemas.microsoft.com/office/drawing/2014/main" id="{20E58D79-351E-435A-A81A-2B83F377774F}"/>
                </a:ext>
              </a:extLst>
            </p:cNvPr>
            <p:cNvSpPr txBox="1"/>
            <p:nvPr/>
          </p:nvSpPr>
          <p:spPr>
            <a:xfrm>
              <a:off x="6830756" y="1956412"/>
              <a:ext cx="225683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dirty="0"/>
                <a:t>(Fastfood) verpakkingen</a:t>
              </a:r>
            </a:p>
          </p:txBody>
        </p:sp>
      </p:grpSp>
      <p:grpSp>
        <p:nvGrpSpPr>
          <p:cNvPr id="19" name="Groep 15">
            <a:extLst>
              <a:ext uri="{FF2B5EF4-FFF2-40B4-BE49-F238E27FC236}">
                <a16:creationId xmlns:a16="http://schemas.microsoft.com/office/drawing/2014/main" id="{EC0D6BC5-C713-4142-8428-A5DC93948AFA}"/>
              </a:ext>
            </a:extLst>
          </p:cNvPr>
          <p:cNvGrpSpPr/>
          <p:nvPr/>
        </p:nvGrpSpPr>
        <p:grpSpPr>
          <a:xfrm>
            <a:off x="1457159" y="1003993"/>
            <a:ext cx="2491149" cy="1384995"/>
            <a:chOff x="2455948" y="1977174"/>
            <a:chExt cx="2491149" cy="1384995"/>
          </a:xfrm>
        </p:grpSpPr>
        <p:pic>
          <p:nvPicPr>
            <p:cNvPr id="20" name="Afbeelding 9" descr="Insectenspray">
              <a:extLst>
                <a:ext uri="{FF2B5EF4-FFF2-40B4-BE49-F238E27FC236}">
                  <a16:creationId xmlns:a16="http://schemas.microsoft.com/office/drawing/2014/main" id="{4A9DB09B-B0A4-43D8-8CDC-A5EE80062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08309" y="2005599"/>
              <a:ext cx="838788" cy="759657"/>
            </a:xfrm>
            <a:prstGeom prst="rect">
              <a:avLst/>
            </a:prstGeom>
          </p:spPr>
        </p:pic>
        <p:sp>
          <p:nvSpPr>
            <p:cNvPr id="21" name="Tekstvak 19">
              <a:extLst>
                <a:ext uri="{FF2B5EF4-FFF2-40B4-BE49-F238E27FC236}">
                  <a16:creationId xmlns:a16="http://schemas.microsoft.com/office/drawing/2014/main" id="{5949EC4B-D404-435C-908F-FA13D74AE9F9}"/>
                </a:ext>
              </a:extLst>
            </p:cNvPr>
            <p:cNvSpPr txBox="1"/>
            <p:nvPr/>
          </p:nvSpPr>
          <p:spPr>
            <a:xfrm>
              <a:off x="2455948" y="1977174"/>
              <a:ext cx="1726627" cy="13849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dirty="0"/>
                <a:t>Muggenspray</a:t>
              </a:r>
            </a:p>
            <a:p>
              <a:pPr algn="r"/>
              <a:r>
                <a:rPr lang="nl-NL" dirty="0"/>
                <a:t>Handcrème</a:t>
              </a:r>
            </a:p>
            <a:p>
              <a:pPr algn="r"/>
              <a:r>
                <a:rPr lang="nl-NL" dirty="0"/>
                <a:t>Zonnebrandcrème</a:t>
              </a:r>
            </a:p>
            <a:p>
              <a:pPr algn="r"/>
              <a:endParaRPr lang="nl-NL" dirty="0"/>
            </a:p>
            <a:p>
              <a:pPr algn="r"/>
              <a:endParaRPr lang="nl-NL" dirty="0"/>
            </a:p>
          </p:txBody>
        </p:sp>
      </p:grpSp>
      <p:grpSp>
        <p:nvGrpSpPr>
          <p:cNvPr id="22" name="Groep 18">
            <a:extLst>
              <a:ext uri="{FF2B5EF4-FFF2-40B4-BE49-F238E27FC236}">
                <a16:creationId xmlns:a16="http://schemas.microsoft.com/office/drawing/2014/main" id="{EDBCDF92-ECB7-4D97-BD4F-240987EC1DCE}"/>
              </a:ext>
            </a:extLst>
          </p:cNvPr>
          <p:cNvGrpSpPr/>
          <p:nvPr/>
        </p:nvGrpSpPr>
        <p:grpSpPr>
          <a:xfrm>
            <a:off x="549998" y="2854670"/>
            <a:ext cx="5057618" cy="1611076"/>
            <a:chOff x="1548787" y="3827851"/>
            <a:chExt cx="5057618" cy="1611076"/>
          </a:xfrm>
        </p:grpSpPr>
        <p:sp>
          <p:nvSpPr>
            <p:cNvPr id="23" name="Tekstvak 41">
              <a:extLst>
                <a:ext uri="{FF2B5EF4-FFF2-40B4-BE49-F238E27FC236}">
                  <a16:creationId xmlns:a16="http://schemas.microsoft.com/office/drawing/2014/main" id="{4F27B3EC-5AA5-4B0D-98BB-E05CD2F76D43}"/>
                </a:ext>
              </a:extLst>
            </p:cNvPr>
            <p:cNvSpPr txBox="1"/>
            <p:nvPr/>
          </p:nvSpPr>
          <p:spPr>
            <a:xfrm>
              <a:off x="2002444" y="4169212"/>
              <a:ext cx="136659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dirty="0"/>
                <a:t>Potten/flessen</a:t>
              </a:r>
            </a:p>
          </p:txBody>
        </p:sp>
        <p:sp>
          <p:nvSpPr>
            <p:cNvPr id="24" name="Tekstvak 42">
              <a:extLst>
                <a:ext uri="{FF2B5EF4-FFF2-40B4-BE49-F238E27FC236}">
                  <a16:creationId xmlns:a16="http://schemas.microsoft.com/office/drawing/2014/main" id="{A5282549-BFA3-40C2-8D89-4FFB5FCAF645}"/>
                </a:ext>
              </a:extLst>
            </p:cNvPr>
            <p:cNvSpPr txBox="1"/>
            <p:nvPr/>
          </p:nvSpPr>
          <p:spPr>
            <a:xfrm>
              <a:off x="1548787" y="3950161"/>
              <a:ext cx="183608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dirty="0"/>
                <a:t>Teflon inlage deksel</a:t>
              </a:r>
            </a:p>
          </p:txBody>
        </p:sp>
        <p:sp>
          <p:nvSpPr>
            <p:cNvPr id="25" name="Tekstvak 43">
              <a:extLst>
                <a:ext uri="{FF2B5EF4-FFF2-40B4-BE49-F238E27FC236}">
                  <a16:creationId xmlns:a16="http://schemas.microsoft.com/office/drawing/2014/main" id="{8CA0E4DD-9889-4A49-812B-AA08229D9652}"/>
                </a:ext>
              </a:extLst>
            </p:cNvPr>
            <p:cNvSpPr txBox="1"/>
            <p:nvPr/>
          </p:nvSpPr>
          <p:spPr>
            <a:xfrm>
              <a:off x="3478853" y="5143988"/>
              <a:ext cx="234679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dirty="0"/>
                <a:t>Bemonsteringsslangen</a:t>
              </a:r>
            </a:p>
          </p:txBody>
        </p:sp>
        <p:sp>
          <p:nvSpPr>
            <p:cNvPr id="26" name="Tekstvak 44">
              <a:extLst>
                <a:ext uri="{FF2B5EF4-FFF2-40B4-BE49-F238E27FC236}">
                  <a16:creationId xmlns:a16="http://schemas.microsoft.com/office/drawing/2014/main" id="{33253E9F-7861-40B7-9AB1-172E06064630}"/>
                </a:ext>
              </a:extLst>
            </p:cNvPr>
            <p:cNvSpPr txBox="1"/>
            <p:nvPr/>
          </p:nvSpPr>
          <p:spPr>
            <a:xfrm>
              <a:off x="4759746" y="4681313"/>
              <a:ext cx="184665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dirty="0"/>
                <a:t>Onderdelen pomp</a:t>
              </a:r>
            </a:p>
          </p:txBody>
        </p:sp>
        <p:grpSp>
          <p:nvGrpSpPr>
            <p:cNvPr id="27" name="Groep 58">
              <a:extLst>
                <a:ext uri="{FF2B5EF4-FFF2-40B4-BE49-F238E27FC236}">
                  <a16:creationId xmlns:a16="http://schemas.microsoft.com/office/drawing/2014/main" id="{9596C48A-0136-4F35-97EC-7B1CA0DA5EAB}"/>
                </a:ext>
              </a:extLst>
            </p:cNvPr>
            <p:cNvGrpSpPr/>
            <p:nvPr/>
          </p:nvGrpSpPr>
          <p:grpSpPr>
            <a:xfrm>
              <a:off x="3290293" y="3827851"/>
              <a:ext cx="1327133" cy="1611076"/>
              <a:chOff x="2080461" y="4009738"/>
              <a:chExt cx="1327133" cy="1611076"/>
            </a:xfrm>
          </p:grpSpPr>
          <p:grpSp>
            <p:nvGrpSpPr>
              <p:cNvPr id="28" name="Groep 31">
                <a:extLst>
                  <a:ext uri="{FF2B5EF4-FFF2-40B4-BE49-F238E27FC236}">
                    <a16:creationId xmlns:a16="http://schemas.microsoft.com/office/drawing/2014/main" id="{999922BF-69BC-4C80-BD5B-42ABCFA15E7F}"/>
                  </a:ext>
                </a:extLst>
              </p:cNvPr>
              <p:cNvGrpSpPr/>
              <p:nvPr/>
            </p:nvGrpSpPr>
            <p:grpSpPr>
              <a:xfrm>
                <a:off x="2783541" y="4791703"/>
                <a:ext cx="624053" cy="346109"/>
                <a:chOff x="2783541" y="4791703"/>
                <a:chExt cx="624053" cy="346109"/>
              </a:xfrm>
            </p:grpSpPr>
            <p:sp>
              <p:nvSpPr>
                <p:cNvPr id="32" name="Kubus 28">
                  <a:extLst>
                    <a:ext uri="{FF2B5EF4-FFF2-40B4-BE49-F238E27FC236}">
                      <a16:creationId xmlns:a16="http://schemas.microsoft.com/office/drawing/2014/main" id="{0AFF6A7E-3FD8-48DA-B673-4E7FCCC1A81C}"/>
                    </a:ext>
                  </a:extLst>
                </p:cNvPr>
                <p:cNvSpPr/>
                <p:nvPr/>
              </p:nvSpPr>
              <p:spPr>
                <a:xfrm>
                  <a:off x="2783541" y="4791703"/>
                  <a:ext cx="561300" cy="346109"/>
                </a:xfrm>
                <a:prstGeom prst="cube">
                  <a:avLst/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NL" dirty="0" err="1"/>
                </a:p>
              </p:txBody>
            </p:sp>
            <p:sp>
              <p:nvSpPr>
                <p:cNvPr id="33" name="Kubus 29">
                  <a:extLst>
                    <a:ext uri="{FF2B5EF4-FFF2-40B4-BE49-F238E27FC236}">
                      <a16:creationId xmlns:a16="http://schemas.microsoft.com/office/drawing/2014/main" id="{4E7BFA2A-F76B-4FB6-A0D6-A802A0DCDAA1}"/>
                    </a:ext>
                  </a:extLst>
                </p:cNvPr>
                <p:cNvSpPr/>
                <p:nvPr/>
              </p:nvSpPr>
              <p:spPr>
                <a:xfrm>
                  <a:off x="3282088" y="4888989"/>
                  <a:ext cx="125506" cy="225153"/>
                </a:xfrm>
                <a:prstGeom prst="cub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NL" dirty="0" err="1"/>
                </a:p>
              </p:txBody>
            </p:sp>
          </p:grpSp>
          <p:sp>
            <p:nvSpPr>
              <p:cNvPr id="29" name="Vrije vorm: vorm 38">
                <a:extLst>
                  <a:ext uri="{FF2B5EF4-FFF2-40B4-BE49-F238E27FC236}">
                    <a16:creationId xmlns:a16="http://schemas.microsoft.com/office/drawing/2014/main" id="{9A972549-D9D9-44F1-AEC1-13FC7949E5AF}"/>
                  </a:ext>
                </a:extLst>
              </p:cNvPr>
              <p:cNvSpPr/>
              <p:nvPr/>
            </p:nvSpPr>
            <p:spPr>
              <a:xfrm>
                <a:off x="2080461" y="4009738"/>
                <a:ext cx="1264379" cy="1611076"/>
              </a:xfrm>
              <a:custGeom>
                <a:avLst/>
                <a:gdLst>
                  <a:gd name="connsiteX0" fmla="*/ 717249 w 1794015"/>
                  <a:gd name="connsiteY0" fmla="*/ 766482 h 1393933"/>
                  <a:gd name="connsiteX1" fmla="*/ 573813 w 1794015"/>
                  <a:gd name="connsiteY1" fmla="*/ 632012 h 1393933"/>
                  <a:gd name="connsiteX2" fmla="*/ 143508 w 1794015"/>
                  <a:gd name="connsiteY2" fmla="*/ 600635 h 1393933"/>
                  <a:gd name="connsiteX3" fmla="*/ 13519 w 1794015"/>
                  <a:gd name="connsiteY3" fmla="*/ 950259 h 1393933"/>
                  <a:gd name="connsiteX4" fmla="*/ 425896 w 1794015"/>
                  <a:gd name="connsiteY4" fmla="*/ 1385047 h 1393933"/>
                  <a:gd name="connsiteX5" fmla="*/ 1075837 w 1794015"/>
                  <a:gd name="connsiteY5" fmla="*/ 1205753 h 1393933"/>
                  <a:gd name="connsiteX6" fmla="*/ 1313402 w 1794015"/>
                  <a:gd name="connsiteY6" fmla="*/ 766482 h 1393933"/>
                  <a:gd name="connsiteX7" fmla="*/ 1645096 w 1794015"/>
                  <a:gd name="connsiteY7" fmla="*/ 726141 h 1393933"/>
                  <a:gd name="connsiteX8" fmla="*/ 1752672 w 1794015"/>
                  <a:gd name="connsiteY8" fmla="*/ 887506 h 1393933"/>
                  <a:gd name="connsiteX9" fmla="*/ 1793013 w 1794015"/>
                  <a:gd name="connsiteY9" fmla="*/ 802341 h 1393933"/>
                  <a:gd name="connsiteX10" fmla="*/ 1716813 w 1794015"/>
                  <a:gd name="connsiteY10" fmla="*/ 672353 h 1393933"/>
                  <a:gd name="connsiteX11" fmla="*/ 1474766 w 1794015"/>
                  <a:gd name="connsiteY11" fmla="*/ 600635 h 1393933"/>
                  <a:gd name="connsiteX12" fmla="*/ 1290990 w 1794015"/>
                  <a:gd name="connsiteY12" fmla="*/ 358588 h 1393933"/>
                  <a:gd name="connsiteX13" fmla="*/ 1219272 w 1794015"/>
                  <a:gd name="connsiteY13" fmla="*/ 143435 h 1393933"/>
                  <a:gd name="connsiteX14" fmla="*/ 959296 w 1794015"/>
                  <a:gd name="connsiteY14" fmla="*/ 0 h 1393933"/>
                  <a:gd name="connsiteX15" fmla="*/ 959296 w 1794015"/>
                  <a:gd name="connsiteY15" fmla="*/ 0 h 1393933"/>
                  <a:gd name="connsiteX0" fmla="*/ 717249 w 1794015"/>
                  <a:gd name="connsiteY0" fmla="*/ 766482 h 1393933"/>
                  <a:gd name="connsiteX1" fmla="*/ 573813 w 1794015"/>
                  <a:gd name="connsiteY1" fmla="*/ 632012 h 1393933"/>
                  <a:gd name="connsiteX2" fmla="*/ 143508 w 1794015"/>
                  <a:gd name="connsiteY2" fmla="*/ 600635 h 1393933"/>
                  <a:gd name="connsiteX3" fmla="*/ 13519 w 1794015"/>
                  <a:gd name="connsiteY3" fmla="*/ 950259 h 1393933"/>
                  <a:gd name="connsiteX4" fmla="*/ 425896 w 1794015"/>
                  <a:gd name="connsiteY4" fmla="*/ 1385047 h 1393933"/>
                  <a:gd name="connsiteX5" fmla="*/ 1075837 w 1794015"/>
                  <a:gd name="connsiteY5" fmla="*/ 1205753 h 1393933"/>
                  <a:gd name="connsiteX6" fmla="*/ 1313402 w 1794015"/>
                  <a:gd name="connsiteY6" fmla="*/ 766482 h 1393933"/>
                  <a:gd name="connsiteX7" fmla="*/ 1645096 w 1794015"/>
                  <a:gd name="connsiteY7" fmla="*/ 726141 h 1393933"/>
                  <a:gd name="connsiteX8" fmla="*/ 1752672 w 1794015"/>
                  <a:gd name="connsiteY8" fmla="*/ 887506 h 1393933"/>
                  <a:gd name="connsiteX9" fmla="*/ 1793013 w 1794015"/>
                  <a:gd name="connsiteY9" fmla="*/ 802341 h 1393933"/>
                  <a:gd name="connsiteX10" fmla="*/ 1716813 w 1794015"/>
                  <a:gd name="connsiteY10" fmla="*/ 672353 h 1393933"/>
                  <a:gd name="connsiteX11" fmla="*/ 1474766 w 1794015"/>
                  <a:gd name="connsiteY11" fmla="*/ 600635 h 1393933"/>
                  <a:gd name="connsiteX12" fmla="*/ 1290990 w 1794015"/>
                  <a:gd name="connsiteY12" fmla="*/ 430306 h 1393933"/>
                  <a:gd name="connsiteX13" fmla="*/ 1219272 w 1794015"/>
                  <a:gd name="connsiteY13" fmla="*/ 143435 h 1393933"/>
                  <a:gd name="connsiteX14" fmla="*/ 959296 w 1794015"/>
                  <a:gd name="connsiteY14" fmla="*/ 0 h 1393933"/>
                  <a:gd name="connsiteX15" fmla="*/ 959296 w 1794015"/>
                  <a:gd name="connsiteY15" fmla="*/ 0 h 1393933"/>
                  <a:gd name="connsiteX0" fmla="*/ 717249 w 1794015"/>
                  <a:gd name="connsiteY0" fmla="*/ 766482 h 1393933"/>
                  <a:gd name="connsiteX1" fmla="*/ 573813 w 1794015"/>
                  <a:gd name="connsiteY1" fmla="*/ 632012 h 1393933"/>
                  <a:gd name="connsiteX2" fmla="*/ 143508 w 1794015"/>
                  <a:gd name="connsiteY2" fmla="*/ 600635 h 1393933"/>
                  <a:gd name="connsiteX3" fmla="*/ 13519 w 1794015"/>
                  <a:gd name="connsiteY3" fmla="*/ 950259 h 1393933"/>
                  <a:gd name="connsiteX4" fmla="*/ 425896 w 1794015"/>
                  <a:gd name="connsiteY4" fmla="*/ 1385047 h 1393933"/>
                  <a:gd name="connsiteX5" fmla="*/ 1075837 w 1794015"/>
                  <a:gd name="connsiteY5" fmla="*/ 1205753 h 1393933"/>
                  <a:gd name="connsiteX6" fmla="*/ 1313402 w 1794015"/>
                  <a:gd name="connsiteY6" fmla="*/ 766482 h 1393933"/>
                  <a:gd name="connsiteX7" fmla="*/ 1645096 w 1794015"/>
                  <a:gd name="connsiteY7" fmla="*/ 726141 h 1393933"/>
                  <a:gd name="connsiteX8" fmla="*/ 1752672 w 1794015"/>
                  <a:gd name="connsiteY8" fmla="*/ 887506 h 1393933"/>
                  <a:gd name="connsiteX9" fmla="*/ 1793013 w 1794015"/>
                  <a:gd name="connsiteY9" fmla="*/ 802341 h 1393933"/>
                  <a:gd name="connsiteX10" fmla="*/ 1716813 w 1794015"/>
                  <a:gd name="connsiteY10" fmla="*/ 672353 h 1393933"/>
                  <a:gd name="connsiteX11" fmla="*/ 1474766 w 1794015"/>
                  <a:gd name="connsiteY11" fmla="*/ 600635 h 1393933"/>
                  <a:gd name="connsiteX12" fmla="*/ 1290990 w 1794015"/>
                  <a:gd name="connsiteY12" fmla="*/ 430306 h 1393933"/>
                  <a:gd name="connsiteX13" fmla="*/ 1219272 w 1794015"/>
                  <a:gd name="connsiteY13" fmla="*/ 143435 h 1393933"/>
                  <a:gd name="connsiteX14" fmla="*/ 959296 w 1794015"/>
                  <a:gd name="connsiteY14" fmla="*/ 0 h 1393933"/>
                  <a:gd name="connsiteX15" fmla="*/ 959296 w 1794015"/>
                  <a:gd name="connsiteY15" fmla="*/ 0 h 1393933"/>
                  <a:gd name="connsiteX0" fmla="*/ 663461 w 1794015"/>
                  <a:gd name="connsiteY0" fmla="*/ 1057835 h 1393933"/>
                  <a:gd name="connsiteX1" fmla="*/ 573813 w 1794015"/>
                  <a:gd name="connsiteY1" fmla="*/ 632012 h 1393933"/>
                  <a:gd name="connsiteX2" fmla="*/ 143508 w 1794015"/>
                  <a:gd name="connsiteY2" fmla="*/ 600635 h 1393933"/>
                  <a:gd name="connsiteX3" fmla="*/ 13519 w 1794015"/>
                  <a:gd name="connsiteY3" fmla="*/ 950259 h 1393933"/>
                  <a:gd name="connsiteX4" fmla="*/ 425896 w 1794015"/>
                  <a:gd name="connsiteY4" fmla="*/ 1385047 h 1393933"/>
                  <a:gd name="connsiteX5" fmla="*/ 1075837 w 1794015"/>
                  <a:gd name="connsiteY5" fmla="*/ 1205753 h 1393933"/>
                  <a:gd name="connsiteX6" fmla="*/ 1313402 w 1794015"/>
                  <a:gd name="connsiteY6" fmla="*/ 766482 h 1393933"/>
                  <a:gd name="connsiteX7" fmla="*/ 1645096 w 1794015"/>
                  <a:gd name="connsiteY7" fmla="*/ 726141 h 1393933"/>
                  <a:gd name="connsiteX8" fmla="*/ 1752672 w 1794015"/>
                  <a:gd name="connsiteY8" fmla="*/ 887506 h 1393933"/>
                  <a:gd name="connsiteX9" fmla="*/ 1793013 w 1794015"/>
                  <a:gd name="connsiteY9" fmla="*/ 802341 h 1393933"/>
                  <a:gd name="connsiteX10" fmla="*/ 1716813 w 1794015"/>
                  <a:gd name="connsiteY10" fmla="*/ 672353 h 1393933"/>
                  <a:gd name="connsiteX11" fmla="*/ 1474766 w 1794015"/>
                  <a:gd name="connsiteY11" fmla="*/ 600635 h 1393933"/>
                  <a:gd name="connsiteX12" fmla="*/ 1290990 w 1794015"/>
                  <a:gd name="connsiteY12" fmla="*/ 430306 h 1393933"/>
                  <a:gd name="connsiteX13" fmla="*/ 1219272 w 1794015"/>
                  <a:gd name="connsiteY13" fmla="*/ 143435 h 1393933"/>
                  <a:gd name="connsiteX14" fmla="*/ 959296 w 1794015"/>
                  <a:gd name="connsiteY14" fmla="*/ 0 h 1393933"/>
                  <a:gd name="connsiteX15" fmla="*/ 959296 w 1794015"/>
                  <a:gd name="connsiteY15" fmla="*/ 0 h 1393933"/>
                  <a:gd name="connsiteX0" fmla="*/ 663461 w 1794015"/>
                  <a:gd name="connsiteY0" fmla="*/ 1630591 h 1630591"/>
                  <a:gd name="connsiteX1" fmla="*/ 573813 w 1794015"/>
                  <a:gd name="connsiteY1" fmla="*/ 632012 h 1630591"/>
                  <a:gd name="connsiteX2" fmla="*/ 143508 w 1794015"/>
                  <a:gd name="connsiteY2" fmla="*/ 600635 h 1630591"/>
                  <a:gd name="connsiteX3" fmla="*/ 13519 w 1794015"/>
                  <a:gd name="connsiteY3" fmla="*/ 950259 h 1630591"/>
                  <a:gd name="connsiteX4" fmla="*/ 425896 w 1794015"/>
                  <a:gd name="connsiteY4" fmla="*/ 1385047 h 1630591"/>
                  <a:gd name="connsiteX5" fmla="*/ 1075837 w 1794015"/>
                  <a:gd name="connsiteY5" fmla="*/ 1205753 h 1630591"/>
                  <a:gd name="connsiteX6" fmla="*/ 1313402 w 1794015"/>
                  <a:gd name="connsiteY6" fmla="*/ 766482 h 1630591"/>
                  <a:gd name="connsiteX7" fmla="*/ 1645096 w 1794015"/>
                  <a:gd name="connsiteY7" fmla="*/ 726141 h 1630591"/>
                  <a:gd name="connsiteX8" fmla="*/ 1752672 w 1794015"/>
                  <a:gd name="connsiteY8" fmla="*/ 887506 h 1630591"/>
                  <a:gd name="connsiteX9" fmla="*/ 1793013 w 1794015"/>
                  <a:gd name="connsiteY9" fmla="*/ 802341 h 1630591"/>
                  <a:gd name="connsiteX10" fmla="*/ 1716813 w 1794015"/>
                  <a:gd name="connsiteY10" fmla="*/ 672353 h 1630591"/>
                  <a:gd name="connsiteX11" fmla="*/ 1474766 w 1794015"/>
                  <a:gd name="connsiteY11" fmla="*/ 600635 h 1630591"/>
                  <a:gd name="connsiteX12" fmla="*/ 1290990 w 1794015"/>
                  <a:gd name="connsiteY12" fmla="*/ 430306 h 1630591"/>
                  <a:gd name="connsiteX13" fmla="*/ 1219272 w 1794015"/>
                  <a:gd name="connsiteY13" fmla="*/ 143435 h 1630591"/>
                  <a:gd name="connsiteX14" fmla="*/ 959296 w 1794015"/>
                  <a:gd name="connsiteY14" fmla="*/ 0 h 1630591"/>
                  <a:gd name="connsiteX15" fmla="*/ 959296 w 1794015"/>
                  <a:gd name="connsiteY15" fmla="*/ 0 h 1630591"/>
                  <a:gd name="connsiteX0" fmla="*/ 673420 w 1803974"/>
                  <a:gd name="connsiteY0" fmla="*/ 1630591 h 1630591"/>
                  <a:gd name="connsiteX1" fmla="*/ 583772 w 1803974"/>
                  <a:gd name="connsiteY1" fmla="*/ 632012 h 1630591"/>
                  <a:gd name="connsiteX2" fmla="*/ 153467 w 1803974"/>
                  <a:gd name="connsiteY2" fmla="*/ 600635 h 1630591"/>
                  <a:gd name="connsiteX3" fmla="*/ 23478 w 1803974"/>
                  <a:gd name="connsiteY3" fmla="*/ 950259 h 1630591"/>
                  <a:gd name="connsiteX4" fmla="*/ 586581 w 1803974"/>
                  <a:gd name="connsiteY4" fmla="*/ 1133838 h 1630591"/>
                  <a:gd name="connsiteX5" fmla="*/ 1085796 w 1803974"/>
                  <a:gd name="connsiteY5" fmla="*/ 1205753 h 1630591"/>
                  <a:gd name="connsiteX6" fmla="*/ 1323361 w 1803974"/>
                  <a:gd name="connsiteY6" fmla="*/ 766482 h 1630591"/>
                  <a:gd name="connsiteX7" fmla="*/ 1655055 w 1803974"/>
                  <a:gd name="connsiteY7" fmla="*/ 726141 h 1630591"/>
                  <a:gd name="connsiteX8" fmla="*/ 1762631 w 1803974"/>
                  <a:gd name="connsiteY8" fmla="*/ 887506 h 1630591"/>
                  <a:gd name="connsiteX9" fmla="*/ 1802972 w 1803974"/>
                  <a:gd name="connsiteY9" fmla="*/ 802341 h 1630591"/>
                  <a:gd name="connsiteX10" fmla="*/ 1726772 w 1803974"/>
                  <a:gd name="connsiteY10" fmla="*/ 672353 h 1630591"/>
                  <a:gd name="connsiteX11" fmla="*/ 1484725 w 1803974"/>
                  <a:gd name="connsiteY11" fmla="*/ 600635 h 1630591"/>
                  <a:gd name="connsiteX12" fmla="*/ 1300949 w 1803974"/>
                  <a:gd name="connsiteY12" fmla="*/ 430306 h 1630591"/>
                  <a:gd name="connsiteX13" fmla="*/ 1229231 w 1803974"/>
                  <a:gd name="connsiteY13" fmla="*/ 143435 h 1630591"/>
                  <a:gd name="connsiteX14" fmla="*/ 969255 w 1803974"/>
                  <a:gd name="connsiteY14" fmla="*/ 0 h 1630591"/>
                  <a:gd name="connsiteX15" fmla="*/ 969255 w 1803974"/>
                  <a:gd name="connsiteY15" fmla="*/ 0 h 1630591"/>
                  <a:gd name="connsiteX0" fmla="*/ 622264 w 1752818"/>
                  <a:gd name="connsiteY0" fmla="*/ 1630591 h 1630591"/>
                  <a:gd name="connsiteX1" fmla="*/ 532616 w 1752818"/>
                  <a:gd name="connsiteY1" fmla="*/ 632012 h 1630591"/>
                  <a:gd name="connsiteX2" fmla="*/ 102311 w 1752818"/>
                  <a:gd name="connsiteY2" fmla="*/ 600635 h 1630591"/>
                  <a:gd name="connsiteX3" fmla="*/ 32612 w 1752818"/>
                  <a:gd name="connsiteY3" fmla="*/ 1020598 h 1630591"/>
                  <a:gd name="connsiteX4" fmla="*/ 535425 w 1752818"/>
                  <a:gd name="connsiteY4" fmla="*/ 1133838 h 1630591"/>
                  <a:gd name="connsiteX5" fmla="*/ 1034640 w 1752818"/>
                  <a:gd name="connsiteY5" fmla="*/ 1205753 h 1630591"/>
                  <a:gd name="connsiteX6" fmla="*/ 1272205 w 1752818"/>
                  <a:gd name="connsiteY6" fmla="*/ 766482 h 1630591"/>
                  <a:gd name="connsiteX7" fmla="*/ 1603899 w 1752818"/>
                  <a:gd name="connsiteY7" fmla="*/ 726141 h 1630591"/>
                  <a:gd name="connsiteX8" fmla="*/ 1711475 w 1752818"/>
                  <a:gd name="connsiteY8" fmla="*/ 887506 h 1630591"/>
                  <a:gd name="connsiteX9" fmla="*/ 1751816 w 1752818"/>
                  <a:gd name="connsiteY9" fmla="*/ 802341 h 1630591"/>
                  <a:gd name="connsiteX10" fmla="*/ 1675616 w 1752818"/>
                  <a:gd name="connsiteY10" fmla="*/ 672353 h 1630591"/>
                  <a:gd name="connsiteX11" fmla="*/ 1433569 w 1752818"/>
                  <a:gd name="connsiteY11" fmla="*/ 600635 h 1630591"/>
                  <a:gd name="connsiteX12" fmla="*/ 1249793 w 1752818"/>
                  <a:gd name="connsiteY12" fmla="*/ 430306 h 1630591"/>
                  <a:gd name="connsiteX13" fmla="*/ 1178075 w 1752818"/>
                  <a:gd name="connsiteY13" fmla="*/ 143435 h 1630591"/>
                  <a:gd name="connsiteX14" fmla="*/ 918099 w 1752818"/>
                  <a:gd name="connsiteY14" fmla="*/ 0 h 1630591"/>
                  <a:gd name="connsiteX15" fmla="*/ 918099 w 1752818"/>
                  <a:gd name="connsiteY15" fmla="*/ 0 h 1630591"/>
                  <a:gd name="connsiteX0" fmla="*/ 622264 w 1752818"/>
                  <a:gd name="connsiteY0" fmla="*/ 1630591 h 1630591"/>
                  <a:gd name="connsiteX1" fmla="*/ 532616 w 1752818"/>
                  <a:gd name="connsiteY1" fmla="*/ 632012 h 1630591"/>
                  <a:gd name="connsiteX2" fmla="*/ 102311 w 1752818"/>
                  <a:gd name="connsiteY2" fmla="*/ 600635 h 1630591"/>
                  <a:gd name="connsiteX3" fmla="*/ 32612 w 1752818"/>
                  <a:gd name="connsiteY3" fmla="*/ 1020598 h 1630591"/>
                  <a:gd name="connsiteX4" fmla="*/ 535425 w 1752818"/>
                  <a:gd name="connsiteY4" fmla="*/ 1133838 h 1630591"/>
                  <a:gd name="connsiteX5" fmla="*/ 1034640 w 1752818"/>
                  <a:gd name="connsiteY5" fmla="*/ 1205753 h 1630591"/>
                  <a:gd name="connsiteX6" fmla="*/ 1272205 w 1752818"/>
                  <a:gd name="connsiteY6" fmla="*/ 766482 h 1630591"/>
                  <a:gd name="connsiteX7" fmla="*/ 1603899 w 1752818"/>
                  <a:gd name="connsiteY7" fmla="*/ 726141 h 1630591"/>
                  <a:gd name="connsiteX8" fmla="*/ 1711475 w 1752818"/>
                  <a:gd name="connsiteY8" fmla="*/ 887506 h 1630591"/>
                  <a:gd name="connsiteX9" fmla="*/ 1751816 w 1752818"/>
                  <a:gd name="connsiteY9" fmla="*/ 802341 h 1630591"/>
                  <a:gd name="connsiteX10" fmla="*/ 1675616 w 1752818"/>
                  <a:gd name="connsiteY10" fmla="*/ 672353 h 1630591"/>
                  <a:gd name="connsiteX11" fmla="*/ 1433569 w 1752818"/>
                  <a:gd name="connsiteY11" fmla="*/ 600635 h 1630591"/>
                  <a:gd name="connsiteX12" fmla="*/ 1249793 w 1752818"/>
                  <a:gd name="connsiteY12" fmla="*/ 430306 h 1630591"/>
                  <a:gd name="connsiteX13" fmla="*/ 1178075 w 1752818"/>
                  <a:gd name="connsiteY13" fmla="*/ 143435 h 1630591"/>
                  <a:gd name="connsiteX14" fmla="*/ 918099 w 1752818"/>
                  <a:gd name="connsiteY14" fmla="*/ 0 h 1630591"/>
                  <a:gd name="connsiteX15" fmla="*/ 918099 w 1752818"/>
                  <a:gd name="connsiteY15" fmla="*/ 0 h 1630591"/>
                  <a:gd name="connsiteX0" fmla="*/ 625528 w 1756082"/>
                  <a:gd name="connsiteY0" fmla="*/ 1630591 h 1630591"/>
                  <a:gd name="connsiteX1" fmla="*/ 105575 w 1756082"/>
                  <a:gd name="connsiteY1" fmla="*/ 600635 h 1630591"/>
                  <a:gd name="connsiteX2" fmla="*/ 35876 w 1756082"/>
                  <a:gd name="connsiteY2" fmla="*/ 1020598 h 1630591"/>
                  <a:gd name="connsiteX3" fmla="*/ 538689 w 1756082"/>
                  <a:gd name="connsiteY3" fmla="*/ 1133838 h 1630591"/>
                  <a:gd name="connsiteX4" fmla="*/ 1037904 w 1756082"/>
                  <a:gd name="connsiteY4" fmla="*/ 1205753 h 1630591"/>
                  <a:gd name="connsiteX5" fmla="*/ 1275469 w 1756082"/>
                  <a:gd name="connsiteY5" fmla="*/ 766482 h 1630591"/>
                  <a:gd name="connsiteX6" fmla="*/ 1607163 w 1756082"/>
                  <a:gd name="connsiteY6" fmla="*/ 726141 h 1630591"/>
                  <a:gd name="connsiteX7" fmla="*/ 1714739 w 1756082"/>
                  <a:gd name="connsiteY7" fmla="*/ 887506 h 1630591"/>
                  <a:gd name="connsiteX8" fmla="*/ 1755080 w 1756082"/>
                  <a:gd name="connsiteY8" fmla="*/ 802341 h 1630591"/>
                  <a:gd name="connsiteX9" fmla="*/ 1678880 w 1756082"/>
                  <a:gd name="connsiteY9" fmla="*/ 672353 h 1630591"/>
                  <a:gd name="connsiteX10" fmla="*/ 1436833 w 1756082"/>
                  <a:gd name="connsiteY10" fmla="*/ 600635 h 1630591"/>
                  <a:gd name="connsiteX11" fmla="*/ 1253057 w 1756082"/>
                  <a:gd name="connsiteY11" fmla="*/ 430306 h 1630591"/>
                  <a:gd name="connsiteX12" fmla="*/ 1181339 w 1756082"/>
                  <a:gd name="connsiteY12" fmla="*/ 143435 h 1630591"/>
                  <a:gd name="connsiteX13" fmla="*/ 921363 w 1756082"/>
                  <a:gd name="connsiteY13" fmla="*/ 0 h 1630591"/>
                  <a:gd name="connsiteX14" fmla="*/ 921363 w 1756082"/>
                  <a:gd name="connsiteY14" fmla="*/ 0 h 1630591"/>
                  <a:gd name="connsiteX0" fmla="*/ 590088 w 1720642"/>
                  <a:gd name="connsiteY0" fmla="*/ 1630591 h 1630591"/>
                  <a:gd name="connsiteX1" fmla="*/ 436 w 1720642"/>
                  <a:gd name="connsiteY1" fmla="*/ 1020598 h 1630591"/>
                  <a:gd name="connsiteX2" fmla="*/ 503249 w 1720642"/>
                  <a:gd name="connsiteY2" fmla="*/ 1133838 h 1630591"/>
                  <a:gd name="connsiteX3" fmla="*/ 1002464 w 1720642"/>
                  <a:gd name="connsiteY3" fmla="*/ 1205753 h 1630591"/>
                  <a:gd name="connsiteX4" fmla="*/ 1240029 w 1720642"/>
                  <a:gd name="connsiteY4" fmla="*/ 766482 h 1630591"/>
                  <a:gd name="connsiteX5" fmla="*/ 1571723 w 1720642"/>
                  <a:gd name="connsiteY5" fmla="*/ 726141 h 1630591"/>
                  <a:gd name="connsiteX6" fmla="*/ 1679299 w 1720642"/>
                  <a:gd name="connsiteY6" fmla="*/ 887506 h 1630591"/>
                  <a:gd name="connsiteX7" fmla="*/ 1719640 w 1720642"/>
                  <a:gd name="connsiteY7" fmla="*/ 802341 h 1630591"/>
                  <a:gd name="connsiteX8" fmla="*/ 1643440 w 1720642"/>
                  <a:gd name="connsiteY8" fmla="*/ 672353 h 1630591"/>
                  <a:gd name="connsiteX9" fmla="*/ 1401393 w 1720642"/>
                  <a:gd name="connsiteY9" fmla="*/ 600635 h 1630591"/>
                  <a:gd name="connsiteX10" fmla="*/ 1217617 w 1720642"/>
                  <a:gd name="connsiteY10" fmla="*/ 430306 h 1630591"/>
                  <a:gd name="connsiteX11" fmla="*/ 1145899 w 1720642"/>
                  <a:gd name="connsiteY11" fmla="*/ 143435 h 1630591"/>
                  <a:gd name="connsiteX12" fmla="*/ 885923 w 1720642"/>
                  <a:gd name="connsiteY12" fmla="*/ 0 h 1630591"/>
                  <a:gd name="connsiteX13" fmla="*/ 885923 w 1720642"/>
                  <a:gd name="connsiteY13" fmla="*/ 0 h 1630591"/>
                  <a:gd name="connsiteX0" fmla="*/ 590088 w 1720642"/>
                  <a:gd name="connsiteY0" fmla="*/ 1630591 h 1630591"/>
                  <a:gd name="connsiteX1" fmla="*/ 436 w 1720642"/>
                  <a:gd name="connsiteY1" fmla="*/ 1050743 h 1630591"/>
                  <a:gd name="connsiteX2" fmla="*/ 503249 w 1720642"/>
                  <a:gd name="connsiteY2" fmla="*/ 1133838 h 1630591"/>
                  <a:gd name="connsiteX3" fmla="*/ 1002464 w 1720642"/>
                  <a:gd name="connsiteY3" fmla="*/ 1205753 h 1630591"/>
                  <a:gd name="connsiteX4" fmla="*/ 1240029 w 1720642"/>
                  <a:gd name="connsiteY4" fmla="*/ 766482 h 1630591"/>
                  <a:gd name="connsiteX5" fmla="*/ 1571723 w 1720642"/>
                  <a:gd name="connsiteY5" fmla="*/ 726141 h 1630591"/>
                  <a:gd name="connsiteX6" fmla="*/ 1679299 w 1720642"/>
                  <a:gd name="connsiteY6" fmla="*/ 887506 h 1630591"/>
                  <a:gd name="connsiteX7" fmla="*/ 1719640 w 1720642"/>
                  <a:gd name="connsiteY7" fmla="*/ 802341 h 1630591"/>
                  <a:gd name="connsiteX8" fmla="*/ 1643440 w 1720642"/>
                  <a:gd name="connsiteY8" fmla="*/ 672353 h 1630591"/>
                  <a:gd name="connsiteX9" fmla="*/ 1401393 w 1720642"/>
                  <a:gd name="connsiteY9" fmla="*/ 600635 h 1630591"/>
                  <a:gd name="connsiteX10" fmla="*/ 1217617 w 1720642"/>
                  <a:gd name="connsiteY10" fmla="*/ 430306 h 1630591"/>
                  <a:gd name="connsiteX11" fmla="*/ 1145899 w 1720642"/>
                  <a:gd name="connsiteY11" fmla="*/ 143435 h 1630591"/>
                  <a:gd name="connsiteX12" fmla="*/ 885923 w 1720642"/>
                  <a:gd name="connsiteY12" fmla="*/ 0 h 1630591"/>
                  <a:gd name="connsiteX13" fmla="*/ 885923 w 1720642"/>
                  <a:gd name="connsiteY13" fmla="*/ 0 h 1630591"/>
                  <a:gd name="connsiteX0" fmla="*/ 105940 w 1236494"/>
                  <a:gd name="connsiteY0" fmla="*/ 1630591 h 1630591"/>
                  <a:gd name="connsiteX1" fmla="*/ 19101 w 1236494"/>
                  <a:gd name="connsiteY1" fmla="*/ 1133838 h 1630591"/>
                  <a:gd name="connsiteX2" fmla="*/ 518316 w 1236494"/>
                  <a:gd name="connsiteY2" fmla="*/ 1205753 h 1630591"/>
                  <a:gd name="connsiteX3" fmla="*/ 755881 w 1236494"/>
                  <a:gd name="connsiteY3" fmla="*/ 766482 h 1630591"/>
                  <a:gd name="connsiteX4" fmla="*/ 1087575 w 1236494"/>
                  <a:gd name="connsiteY4" fmla="*/ 726141 h 1630591"/>
                  <a:gd name="connsiteX5" fmla="*/ 1195151 w 1236494"/>
                  <a:gd name="connsiteY5" fmla="*/ 887506 h 1630591"/>
                  <a:gd name="connsiteX6" fmla="*/ 1235492 w 1236494"/>
                  <a:gd name="connsiteY6" fmla="*/ 802341 h 1630591"/>
                  <a:gd name="connsiteX7" fmla="*/ 1159292 w 1236494"/>
                  <a:gd name="connsiteY7" fmla="*/ 672353 h 1630591"/>
                  <a:gd name="connsiteX8" fmla="*/ 917245 w 1236494"/>
                  <a:gd name="connsiteY8" fmla="*/ 600635 h 1630591"/>
                  <a:gd name="connsiteX9" fmla="*/ 733469 w 1236494"/>
                  <a:gd name="connsiteY9" fmla="*/ 430306 h 1630591"/>
                  <a:gd name="connsiteX10" fmla="*/ 661751 w 1236494"/>
                  <a:gd name="connsiteY10" fmla="*/ 143435 h 1630591"/>
                  <a:gd name="connsiteX11" fmla="*/ 401775 w 1236494"/>
                  <a:gd name="connsiteY11" fmla="*/ 0 h 1630591"/>
                  <a:gd name="connsiteX12" fmla="*/ 401775 w 1236494"/>
                  <a:gd name="connsiteY12" fmla="*/ 0 h 1630591"/>
                  <a:gd name="connsiteX0" fmla="*/ 33341 w 1264379"/>
                  <a:gd name="connsiteY0" fmla="*/ 1580349 h 1580349"/>
                  <a:gd name="connsiteX1" fmla="*/ 46986 w 1264379"/>
                  <a:gd name="connsiteY1" fmla="*/ 1133838 h 1580349"/>
                  <a:gd name="connsiteX2" fmla="*/ 546201 w 1264379"/>
                  <a:gd name="connsiteY2" fmla="*/ 1205753 h 1580349"/>
                  <a:gd name="connsiteX3" fmla="*/ 783766 w 1264379"/>
                  <a:gd name="connsiteY3" fmla="*/ 766482 h 1580349"/>
                  <a:gd name="connsiteX4" fmla="*/ 1115460 w 1264379"/>
                  <a:gd name="connsiteY4" fmla="*/ 726141 h 1580349"/>
                  <a:gd name="connsiteX5" fmla="*/ 1223036 w 1264379"/>
                  <a:gd name="connsiteY5" fmla="*/ 887506 h 1580349"/>
                  <a:gd name="connsiteX6" fmla="*/ 1263377 w 1264379"/>
                  <a:gd name="connsiteY6" fmla="*/ 802341 h 1580349"/>
                  <a:gd name="connsiteX7" fmla="*/ 1187177 w 1264379"/>
                  <a:gd name="connsiteY7" fmla="*/ 672353 h 1580349"/>
                  <a:gd name="connsiteX8" fmla="*/ 945130 w 1264379"/>
                  <a:gd name="connsiteY8" fmla="*/ 600635 h 1580349"/>
                  <a:gd name="connsiteX9" fmla="*/ 761354 w 1264379"/>
                  <a:gd name="connsiteY9" fmla="*/ 430306 h 1580349"/>
                  <a:gd name="connsiteX10" fmla="*/ 689636 w 1264379"/>
                  <a:gd name="connsiteY10" fmla="*/ 143435 h 1580349"/>
                  <a:gd name="connsiteX11" fmla="*/ 429660 w 1264379"/>
                  <a:gd name="connsiteY11" fmla="*/ 0 h 1580349"/>
                  <a:gd name="connsiteX12" fmla="*/ 429660 w 1264379"/>
                  <a:gd name="connsiteY12" fmla="*/ 0 h 1580349"/>
                  <a:gd name="connsiteX0" fmla="*/ 33341 w 1264379"/>
                  <a:gd name="connsiteY0" fmla="*/ 1580544 h 1580544"/>
                  <a:gd name="connsiteX1" fmla="*/ 46986 w 1264379"/>
                  <a:gd name="connsiteY1" fmla="*/ 1134033 h 1580544"/>
                  <a:gd name="connsiteX2" fmla="*/ 546201 w 1264379"/>
                  <a:gd name="connsiteY2" fmla="*/ 1205948 h 1580544"/>
                  <a:gd name="connsiteX3" fmla="*/ 783766 w 1264379"/>
                  <a:gd name="connsiteY3" fmla="*/ 766677 h 1580544"/>
                  <a:gd name="connsiteX4" fmla="*/ 1115460 w 1264379"/>
                  <a:gd name="connsiteY4" fmla="*/ 726336 h 1580544"/>
                  <a:gd name="connsiteX5" fmla="*/ 1223036 w 1264379"/>
                  <a:gd name="connsiteY5" fmla="*/ 887701 h 1580544"/>
                  <a:gd name="connsiteX6" fmla="*/ 1263377 w 1264379"/>
                  <a:gd name="connsiteY6" fmla="*/ 802536 h 1580544"/>
                  <a:gd name="connsiteX7" fmla="*/ 1187177 w 1264379"/>
                  <a:gd name="connsiteY7" fmla="*/ 672548 h 1580544"/>
                  <a:gd name="connsiteX8" fmla="*/ 945130 w 1264379"/>
                  <a:gd name="connsiteY8" fmla="*/ 600830 h 1580544"/>
                  <a:gd name="connsiteX9" fmla="*/ 761354 w 1264379"/>
                  <a:gd name="connsiteY9" fmla="*/ 430501 h 1580544"/>
                  <a:gd name="connsiteX10" fmla="*/ 689636 w 1264379"/>
                  <a:gd name="connsiteY10" fmla="*/ 143630 h 1580544"/>
                  <a:gd name="connsiteX11" fmla="*/ 429660 w 1264379"/>
                  <a:gd name="connsiteY11" fmla="*/ 195 h 1580544"/>
                  <a:gd name="connsiteX12" fmla="*/ 329176 w 1264379"/>
                  <a:gd name="connsiteY12" fmla="*/ 171017 h 1580544"/>
                  <a:gd name="connsiteX0" fmla="*/ 33341 w 1264379"/>
                  <a:gd name="connsiteY0" fmla="*/ 1611076 h 1611076"/>
                  <a:gd name="connsiteX1" fmla="*/ 46986 w 1264379"/>
                  <a:gd name="connsiteY1" fmla="*/ 1164565 h 1611076"/>
                  <a:gd name="connsiteX2" fmla="*/ 546201 w 1264379"/>
                  <a:gd name="connsiteY2" fmla="*/ 1236480 h 1611076"/>
                  <a:gd name="connsiteX3" fmla="*/ 783766 w 1264379"/>
                  <a:gd name="connsiteY3" fmla="*/ 797209 h 1611076"/>
                  <a:gd name="connsiteX4" fmla="*/ 1115460 w 1264379"/>
                  <a:gd name="connsiteY4" fmla="*/ 756868 h 1611076"/>
                  <a:gd name="connsiteX5" fmla="*/ 1223036 w 1264379"/>
                  <a:gd name="connsiteY5" fmla="*/ 918233 h 1611076"/>
                  <a:gd name="connsiteX6" fmla="*/ 1263377 w 1264379"/>
                  <a:gd name="connsiteY6" fmla="*/ 833068 h 1611076"/>
                  <a:gd name="connsiteX7" fmla="*/ 1187177 w 1264379"/>
                  <a:gd name="connsiteY7" fmla="*/ 703080 h 1611076"/>
                  <a:gd name="connsiteX8" fmla="*/ 945130 w 1264379"/>
                  <a:gd name="connsiteY8" fmla="*/ 631362 h 1611076"/>
                  <a:gd name="connsiteX9" fmla="*/ 761354 w 1264379"/>
                  <a:gd name="connsiteY9" fmla="*/ 461033 h 1611076"/>
                  <a:gd name="connsiteX10" fmla="*/ 629346 w 1264379"/>
                  <a:gd name="connsiteY10" fmla="*/ 43533 h 1611076"/>
                  <a:gd name="connsiteX11" fmla="*/ 429660 w 1264379"/>
                  <a:gd name="connsiteY11" fmla="*/ 30727 h 1611076"/>
                  <a:gd name="connsiteX12" fmla="*/ 329176 w 1264379"/>
                  <a:gd name="connsiteY12" fmla="*/ 201549 h 1611076"/>
                  <a:gd name="connsiteX0" fmla="*/ 33341 w 1264379"/>
                  <a:gd name="connsiteY0" fmla="*/ 1611076 h 1611076"/>
                  <a:gd name="connsiteX1" fmla="*/ 46986 w 1264379"/>
                  <a:gd name="connsiteY1" fmla="*/ 1164565 h 1611076"/>
                  <a:gd name="connsiteX2" fmla="*/ 546201 w 1264379"/>
                  <a:gd name="connsiteY2" fmla="*/ 1236480 h 1611076"/>
                  <a:gd name="connsiteX3" fmla="*/ 783766 w 1264379"/>
                  <a:gd name="connsiteY3" fmla="*/ 797209 h 1611076"/>
                  <a:gd name="connsiteX4" fmla="*/ 1115460 w 1264379"/>
                  <a:gd name="connsiteY4" fmla="*/ 756868 h 1611076"/>
                  <a:gd name="connsiteX5" fmla="*/ 1223036 w 1264379"/>
                  <a:gd name="connsiteY5" fmla="*/ 918233 h 1611076"/>
                  <a:gd name="connsiteX6" fmla="*/ 1263377 w 1264379"/>
                  <a:gd name="connsiteY6" fmla="*/ 833068 h 1611076"/>
                  <a:gd name="connsiteX7" fmla="*/ 1187177 w 1264379"/>
                  <a:gd name="connsiteY7" fmla="*/ 703080 h 1611076"/>
                  <a:gd name="connsiteX8" fmla="*/ 945130 w 1264379"/>
                  <a:gd name="connsiteY8" fmla="*/ 631362 h 1611076"/>
                  <a:gd name="connsiteX9" fmla="*/ 761354 w 1264379"/>
                  <a:gd name="connsiteY9" fmla="*/ 461033 h 1611076"/>
                  <a:gd name="connsiteX10" fmla="*/ 629346 w 1264379"/>
                  <a:gd name="connsiteY10" fmla="*/ 43533 h 1611076"/>
                  <a:gd name="connsiteX11" fmla="*/ 429660 w 1264379"/>
                  <a:gd name="connsiteY11" fmla="*/ 30727 h 1611076"/>
                  <a:gd name="connsiteX12" fmla="*/ 349273 w 1264379"/>
                  <a:gd name="connsiteY12" fmla="*/ 201549 h 1611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4379" h="1611076">
                    <a:moveTo>
                      <a:pt x="33341" y="1611076"/>
                    </a:moveTo>
                    <a:cubicBezTo>
                      <a:pt x="15250" y="1507586"/>
                      <a:pt x="-38491" y="1226998"/>
                      <a:pt x="46986" y="1164565"/>
                    </a:cubicBezTo>
                    <a:cubicBezTo>
                      <a:pt x="132463" y="1102132"/>
                      <a:pt x="423404" y="1297706"/>
                      <a:pt x="546201" y="1236480"/>
                    </a:cubicBezTo>
                    <a:cubicBezTo>
                      <a:pt x="668998" y="1175254"/>
                      <a:pt x="688890" y="877144"/>
                      <a:pt x="783766" y="797209"/>
                    </a:cubicBezTo>
                    <a:cubicBezTo>
                      <a:pt x="878642" y="717274"/>
                      <a:pt x="1042248" y="736697"/>
                      <a:pt x="1115460" y="756868"/>
                    </a:cubicBezTo>
                    <a:cubicBezTo>
                      <a:pt x="1188672" y="777039"/>
                      <a:pt x="1198383" y="905533"/>
                      <a:pt x="1223036" y="918233"/>
                    </a:cubicBezTo>
                    <a:cubicBezTo>
                      <a:pt x="1247689" y="930933"/>
                      <a:pt x="1269353" y="868927"/>
                      <a:pt x="1263377" y="833068"/>
                    </a:cubicBezTo>
                    <a:cubicBezTo>
                      <a:pt x="1257401" y="797209"/>
                      <a:pt x="1240218" y="736698"/>
                      <a:pt x="1187177" y="703080"/>
                    </a:cubicBezTo>
                    <a:cubicBezTo>
                      <a:pt x="1134136" y="669462"/>
                      <a:pt x="1016100" y="671703"/>
                      <a:pt x="945130" y="631362"/>
                    </a:cubicBezTo>
                    <a:cubicBezTo>
                      <a:pt x="874160" y="591021"/>
                      <a:pt x="813985" y="559004"/>
                      <a:pt x="761354" y="461033"/>
                    </a:cubicBezTo>
                    <a:cubicBezTo>
                      <a:pt x="708723" y="363062"/>
                      <a:pt x="684628" y="115251"/>
                      <a:pt x="629346" y="43533"/>
                    </a:cubicBezTo>
                    <a:cubicBezTo>
                      <a:pt x="574064" y="-28185"/>
                      <a:pt x="476339" y="4391"/>
                      <a:pt x="429660" y="30727"/>
                    </a:cubicBezTo>
                    <a:cubicBezTo>
                      <a:pt x="382981" y="57063"/>
                      <a:pt x="382768" y="144608"/>
                      <a:pt x="349273" y="20154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 dirty="0"/>
              </a:p>
            </p:txBody>
          </p:sp>
          <p:pic>
            <p:nvPicPr>
              <p:cNvPr id="30" name="Afbeelding 40" descr="Lege batterij">
                <a:extLst>
                  <a:ext uri="{FF2B5EF4-FFF2-40B4-BE49-F238E27FC236}">
                    <a16:creationId xmlns:a16="http://schemas.microsoft.com/office/drawing/2014/main" id="{37CFED83-8093-4442-BAC5-B7C0510F6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16200000">
                <a:off x="2217822" y="4270548"/>
                <a:ext cx="389616" cy="389616"/>
              </a:xfrm>
              <a:prstGeom prst="rect">
                <a:avLst/>
              </a:prstGeom>
            </p:spPr>
          </p:pic>
          <p:sp>
            <p:nvSpPr>
              <p:cNvPr id="31" name="Stroomdiagram: Opslag met directe toegang 45">
                <a:extLst>
                  <a:ext uri="{FF2B5EF4-FFF2-40B4-BE49-F238E27FC236}">
                    <a16:creationId xmlns:a16="http://schemas.microsoft.com/office/drawing/2014/main" id="{F1B65A9F-02EA-44D3-807B-3FE3E795985B}"/>
                  </a:ext>
                </a:extLst>
              </p:cNvPr>
              <p:cNvSpPr/>
              <p:nvPr/>
            </p:nvSpPr>
            <p:spPr>
              <a:xfrm>
                <a:off x="2269608" y="4228782"/>
                <a:ext cx="284351" cy="120606"/>
              </a:xfrm>
              <a:prstGeom prst="flowChartMagneticDrum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 dirty="0" err="1"/>
              </a:p>
            </p:txBody>
          </p:sp>
        </p:grpSp>
      </p:grpSp>
      <p:sp>
        <p:nvSpPr>
          <p:cNvPr id="34" name="Tekstvak 46">
            <a:extLst>
              <a:ext uri="{FF2B5EF4-FFF2-40B4-BE49-F238E27FC236}">
                <a16:creationId xmlns:a16="http://schemas.microsoft.com/office/drawing/2014/main" id="{254ED316-5953-40D8-88E6-4D2B65EBD3A9}"/>
              </a:ext>
            </a:extLst>
          </p:cNvPr>
          <p:cNvSpPr txBox="1"/>
          <p:nvPr/>
        </p:nvSpPr>
        <p:spPr>
          <a:xfrm>
            <a:off x="1122260" y="2780272"/>
            <a:ext cx="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grpSp>
        <p:nvGrpSpPr>
          <p:cNvPr id="35" name="Groep 31">
            <a:extLst>
              <a:ext uri="{FF2B5EF4-FFF2-40B4-BE49-F238E27FC236}">
                <a16:creationId xmlns:a16="http://schemas.microsoft.com/office/drawing/2014/main" id="{A562FBF3-6329-4296-825A-9E9607CDD81F}"/>
              </a:ext>
            </a:extLst>
          </p:cNvPr>
          <p:cNvGrpSpPr/>
          <p:nvPr/>
        </p:nvGrpSpPr>
        <p:grpSpPr>
          <a:xfrm>
            <a:off x="6393349" y="3067895"/>
            <a:ext cx="1779051" cy="830997"/>
            <a:chOff x="7392138" y="4041076"/>
            <a:chExt cx="1779051" cy="830997"/>
          </a:xfrm>
        </p:grpSpPr>
        <p:sp>
          <p:nvSpPr>
            <p:cNvPr id="36" name="Tekstvak 14">
              <a:extLst>
                <a:ext uri="{FF2B5EF4-FFF2-40B4-BE49-F238E27FC236}">
                  <a16:creationId xmlns:a16="http://schemas.microsoft.com/office/drawing/2014/main" id="{6A3F2F94-678C-46B6-A517-CB28F98E7087}"/>
                </a:ext>
              </a:extLst>
            </p:cNvPr>
            <p:cNvSpPr txBox="1"/>
            <p:nvPr/>
          </p:nvSpPr>
          <p:spPr>
            <a:xfrm>
              <a:off x="7392138" y="4041076"/>
              <a:ext cx="1779051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dirty="0"/>
                <a:t>Gore-Tex schoenen</a:t>
              </a:r>
            </a:p>
            <a:p>
              <a:r>
                <a:rPr lang="nl-NL" dirty="0"/>
                <a:t>Handschoenen</a:t>
              </a:r>
            </a:p>
            <a:p>
              <a:endParaRPr lang="nl-NL" dirty="0"/>
            </a:p>
          </p:txBody>
        </p:sp>
        <p:sp>
          <p:nvSpPr>
            <p:cNvPr id="37" name="Tekstvak 47">
              <a:extLst>
                <a:ext uri="{FF2B5EF4-FFF2-40B4-BE49-F238E27FC236}">
                  <a16:creationId xmlns:a16="http://schemas.microsoft.com/office/drawing/2014/main" id="{9DFD72C2-FD01-4AF0-A6F6-A8F03367D4F2}"/>
                </a:ext>
              </a:extLst>
            </p:cNvPr>
            <p:cNvSpPr txBox="1"/>
            <p:nvPr/>
          </p:nvSpPr>
          <p:spPr>
            <a:xfrm>
              <a:off x="8633358" y="4109285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 dirty="0"/>
            </a:p>
          </p:txBody>
        </p:sp>
      </p:grpSp>
      <p:grpSp>
        <p:nvGrpSpPr>
          <p:cNvPr id="38" name="Groep 34">
            <a:extLst>
              <a:ext uri="{FF2B5EF4-FFF2-40B4-BE49-F238E27FC236}">
                <a16:creationId xmlns:a16="http://schemas.microsoft.com/office/drawing/2014/main" id="{84A3FA06-F3CF-4A5C-9E1F-40B11DDF260B}"/>
              </a:ext>
            </a:extLst>
          </p:cNvPr>
          <p:cNvGrpSpPr/>
          <p:nvPr/>
        </p:nvGrpSpPr>
        <p:grpSpPr>
          <a:xfrm>
            <a:off x="474406" y="1861508"/>
            <a:ext cx="3601431" cy="914400"/>
            <a:chOff x="1473195" y="2834689"/>
            <a:chExt cx="3601431" cy="914400"/>
          </a:xfrm>
        </p:grpSpPr>
        <p:pic>
          <p:nvPicPr>
            <p:cNvPr id="39" name="Afbeelding 49" descr="Klembord">
              <a:extLst>
                <a:ext uri="{FF2B5EF4-FFF2-40B4-BE49-F238E27FC236}">
                  <a16:creationId xmlns:a16="http://schemas.microsoft.com/office/drawing/2014/main" id="{61320299-7D58-4CCD-82F7-84E9308B4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60226" y="2834689"/>
              <a:ext cx="914400" cy="914400"/>
            </a:xfrm>
            <a:prstGeom prst="rect">
              <a:avLst/>
            </a:prstGeom>
          </p:spPr>
        </p:pic>
        <p:sp>
          <p:nvSpPr>
            <p:cNvPr id="40" name="Tekstvak 52">
              <a:extLst>
                <a:ext uri="{FF2B5EF4-FFF2-40B4-BE49-F238E27FC236}">
                  <a16:creationId xmlns:a16="http://schemas.microsoft.com/office/drawing/2014/main" id="{BACD4CF3-50D1-4407-92A6-0FEFAE5467E8}"/>
                </a:ext>
              </a:extLst>
            </p:cNvPr>
            <p:cNvSpPr txBox="1"/>
            <p:nvPr/>
          </p:nvSpPr>
          <p:spPr>
            <a:xfrm>
              <a:off x="1473195" y="3140130"/>
              <a:ext cx="274228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dirty="0"/>
                <a:t>Post-its en waterproof papier</a:t>
              </a:r>
            </a:p>
          </p:txBody>
        </p:sp>
      </p:grpSp>
      <p:sp>
        <p:nvSpPr>
          <p:cNvPr id="41" name="Tekstvak 3">
            <a:extLst>
              <a:ext uri="{FF2B5EF4-FFF2-40B4-BE49-F238E27FC236}">
                <a16:creationId xmlns:a16="http://schemas.microsoft.com/office/drawing/2014/main" id="{6D5125E4-FEE0-4DD2-A9BF-1704EF7E37EC}"/>
              </a:ext>
            </a:extLst>
          </p:cNvPr>
          <p:cNvSpPr txBox="1"/>
          <p:nvPr/>
        </p:nvSpPr>
        <p:spPr>
          <a:xfrm>
            <a:off x="4368329" y="555526"/>
            <a:ext cx="46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409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5C7692-6475-4FC5-80FE-8A697DFD4212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altLang="nl-NL" sz="2400" b="1">
                <a:solidFill>
                  <a:schemeClr val="accent1"/>
                </a:solidFill>
              </a:rPr>
              <a:t>Bemonsteren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67654-3ADB-4842-B452-A39FB3068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12" y="1216139"/>
            <a:ext cx="2500819" cy="3795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BA1731-EFC8-41DD-B2C8-230C260B7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870496"/>
            <a:ext cx="5075035" cy="3402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CEEF0E-557F-4D8D-B6B7-0F58F7F9CD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997"/>
          <a:stretch/>
        </p:blipFill>
        <p:spPr>
          <a:xfrm>
            <a:off x="3710754" y="4273003"/>
            <a:ext cx="5093881" cy="12510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44FC17-A8B0-49E6-BAEE-E1643361764D}"/>
              </a:ext>
            </a:extLst>
          </p:cNvPr>
          <p:cNvSpPr/>
          <p:nvPr/>
        </p:nvSpPr>
        <p:spPr>
          <a:xfrm>
            <a:off x="3710754" y="870496"/>
            <a:ext cx="5072185" cy="46535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0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5C7692-6475-4FC5-80FE-8A697DFD4212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altLang="nl-NL" sz="2400" b="1">
                <a:solidFill>
                  <a:schemeClr val="accent1"/>
                </a:solidFill>
              </a:rPr>
              <a:t>Hoe zit het met veiligheid?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C13EA-5CF0-4C34-8BB1-E8FEE1F1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203598"/>
            <a:ext cx="3524120" cy="2581939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EFD00DA-5800-4695-AC73-80F8B9A36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528" y="1357963"/>
            <a:ext cx="5400600" cy="25819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PFAS zijn niet zozeer acuut toxisch, vooral chronisch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Lage toetsingswaarden vooral door bioaccumulatie en chronische blootstelling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Werken conform normale veiligheidsvoorschriften (CROW)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PFAS zijn niet vluchtig (behalve fluortelomeeralcoholen)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PFOA is niet vluchtig onder milieuomstandigheden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Vooral opletten met contaminatie monstermateriaal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Steekbussen niet nodig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72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5C7692-6475-4FC5-80FE-8A697DFD4212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>
                <a:solidFill>
                  <a:schemeClr val="accent1"/>
                </a:solidFill>
              </a:rPr>
              <a:t>Analyseren</a:t>
            </a:r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A17FB-97F0-4D25-8671-7E84FCA6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692146"/>
            <a:ext cx="4606018" cy="5143500"/>
          </a:xfrm>
          <a:prstGeom prst="rect">
            <a:avLst/>
          </a:prstGeom>
        </p:spPr>
      </p:pic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9A9BC123-7F1D-4895-8D7A-C759E4BA7C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1" y="1716087"/>
            <a:ext cx="3636268" cy="25819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Niet alleen PFOS en PFOA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Samenstelling analysepakketten verschilt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Ervaring van het lab is belangrijk!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Haalbare detectiegrenzen 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Water; 1 ng/l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Grond; 0,1 µg/kg d.s.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8A0BF3-5B9D-463F-AB3C-5152C9A9F402}"/>
              </a:ext>
            </a:extLst>
          </p:cNvPr>
          <p:cNvSpPr/>
          <p:nvPr/>
        </p:nvSpPr>
        <p:spPr>
          <a:xfrm>
            <a:off x="6300192" y="1679574"/>
            <a:ext cx="504056" cy="279599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4237746-EF87-4EA1-AE9E-A4BD0D0F75F2}"/>
              </a:ext>
            </a:extLst>
          </p:cNvPr>
          <p:cNvSpPr/>
          <p:nvPr/>
        </p:nvSpPr>
        <p:spPr>
          <a:xfrm>
            <a:off x="6300192" y="3478011"/>
            <a:ext cx="504056" cy="279599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474894-96EB-4F5E-B4D1-C19C12AAFB74}"/>
              </a:ext>
            </a:extLst>
          </p:cNvPr>
          <p:cNvSpPr/>
          <p:nvPr/>
        </p:nvSpPr>
        <p:spPr>
          <a:xfrm>
            <a:off x="6299786" y="1056110"/>
            <a:ext cx="504056" cy="1515639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00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5C7692-6475-4FC5-80FE-8A697DFD4212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>
                <a:solidFill>
                  <a:schemeClr val="accent1"/>
                </a:solidFill>
              </a:rPr>
              <a:t>Duizenden verbindingen</a:t>
            </a:r>
            <a:endParaRPr lang="nl-NL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9A9BC123-7F1D-4895-8D7A-C759E4BA7C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716087"/>
            <a:ext cx="4284339" cy="25819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Standaard pakketten – enkele precursors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Vele duizenden verbindingen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Analyses totaal organisch fluor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Adsorbeerbaar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Oxideerbaar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Vluchtige PFAS via andere analyse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FD305-ACF2-4A74-A1D7-FD0082D9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5" y="2197776"/>
            <a:ext cx="4900361" cy="13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41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7BE527-1F8C-4AB4-99E3-9F71D9DC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85933D-F303-4680-866E-19927FB75911}"/>
              </a:ext>
            </a:extLst>
          </p:cNvPr>
          <p:cNvSpPr txBox="1">
            <a:spLocks/>
          </p:cNvSpPr>
          <p:nvPr/>
        </p:nvSpPr>
        <p:spPr>
          <a:xfrm>
            <a:off x="645412" y="692146"/>
            <a:ext cx="7850189" cy="428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>
                <a:solidFill>
                  <a:schemeClr val="accent1"/>
                </a:solidFill>
              </a:rPr>
              <a:t>Saneren</a:t>
            </a:r>
            <a:endParaRPr lang="nl-NL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5D553651-DFFC-4E13-AF82-61A3E5DF8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280780"/>
            <a:ext cx="8100764" cy="25819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Gangbare in-situ technieken – geen effect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Niet vluchtig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PFOS en PFOA (en analoge verbindingen) zijn niet biologisch afbreekbaar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Geen afbraak door reguliere chemische oxidatie / reductie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/>
              <a:t>Wel onttrekken – actief kool (langdurig proces)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Precursors kunnen afbreken tot PFOS, PFOA en analoge verbindingen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Lage toetsingswaarden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45525"/>
      </p:ext>
    </p:extLst>
  </p:cSld>
  <p:clrMapOvr>
    <a:masterClrMapping/>
  </p:clrMapOvr>
</p:sld>
</file>

<file path=ppt/theme/theme1.xml><?xml version="1.0" encoding="utf-8"?>
<a:theme xmlns:a="http://schemas.openxmlformats.org/drawingml/2006/main" name="nieuwe-wb-presentatie">
  <a:themeElements>
    <a:clrScheme name="Witteveen+Bos">
      <a:dk1>
        <a:srgbClr val="000000"/>
      </a:dk1>
      <a:lt1>
        <a:srgbClr val="FFFFFF"/>
      </a:lt1>
      <a:dk2>
        <a:srgbClr val="F3F7FC"/>
      </a:dk2>
      <a:lt2>
        <a:srgbClr val="FFFFFF"/>
      </a:lt2>
      <a:accent1>
        <a:srgbClr val="005D76"/>
      </a:accent1>
      <a:accent2>
        <a:srgbClr val="81D0F7"/>
      </a:accent2>
      <a:accent3>
        <a:srgbClr val="0097D9"/>
      </a:accent3>
      <a:accent4>
        <a:srgbClr val="15292F"/>
      </a:accent4>
      <a:accent5>
        <a:srgbClr val="BDE5FB"/>
      </a:accent5>
      <a:accent6>
        <a:srgbClr val="49B5E4"/>
      </a:accent6>
      <a:hlink>
        <a:srgbClr val="005D76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nieuwe-wb-presentatie-16-9</Template>
  <TotalTime>1804</TotalTime>
  <Words>519</Words>
  <Application>Microsoft Office PowerPoint</Application>
  <PresentationFormat>On-screen Show (16:9)</PresentationFormat>
  <Paragraphs>156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Segoe UI</vt:lpstr>
      <vt:lpstr>Segoe UI Light</vt:lpstr>
      <vt:lpstr>Segoe UI Semibold</vt:lpstr>
      <vt:lpstr>nieuwe-wb-presentatie</vt:lpstr>
      <vt:lpstr>PowerPoint Presentation</vt:lpstr>
      <vt:lpstr>PFAS in de praktijk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PFAS grond - grondwater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Witteveen+Bos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Jonc6@witbo.nl</dc:creator>
  <cp:lastModifiedBy>Pancras, Tessa</cp:lastModifiedBy>
  <cp:revision>151</cp:revision>
  <cp:lastPrinted>2018-12-13T09:46:40Z</cp:lastPrinted>
  <dcterms:created xsi:type="dcterms:W3CDTF">2018-06-07T13:50:26Z</dcterms:created>
  <dcterms:modified xsi:type="dcterms:W3CDTF">2018-12-13T09:57:28Z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al">
    <vt:lpwstr>nl</vt:lpwstr>
  </property>
</Properties>
</file>