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365" r:id="rId3"/>
    <p:sldId id="268" r:id="rId4"/>
    <p:sldId id="381" r:id="rId5"/>
    <p:sldId id="604" r:id="rId6"/>
    <p:sldId id="605" r:id="rId7"/>
    <p:sldId id="642" r:id="rId8"/>
    <p:sldId id="643" r:id="rId9"/>
    <p:sldId id="275" r:id="rId10"/>
    <p:sldId id="303" r:id="rId11"/>
    <p:sldId id="280" r:id="rId12"/>
    <p:sldId id="295" r:id="rId13"/>
    <p:sldId id="266" r:id="rId14"/>
    <p:sldId id="284" r:id="rId15"/>
    <p:sldId id="276" r:id="rId16"/>
    <p:sldId id="289" r:id="rId17"/>
    <p:sldId id="644" r:id="rId18"/>
    <p:sldId id="29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5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2747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pos="408">
          <p15:clr>
            <a:srgbClr val="A4A3A4"/>
          </p15:clr>
        </p15:guide>
        <p15:guide id="6" pos="5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84350"/>
    <a:srgbClr val="005D76"/>
    <a:srgbClr val="388CB6"/>
    <a:srgbClr val="3E5C6C"/>
    <a:srgbClr val="F3F7F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5B478-640C-4AD6-AC87-314CF24429EB}" v="43" dt="2018-12-13T09:55:3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43" autoAdjust="0"/>
  </p:normalViewPr>
  <p:slideViewPr>
    <p:cSldViewPr snapToObjects="1">
      <p:cViewPr varScale="1">
        <p:scale>
          <a:sx n="156" d="100"/>
          <a:sy n="156" d="100"/>
        </p:scale>
        <p:origin x="162" y="318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13-12-2018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254-2EC7-45F9-BD30-BE0E7C158C9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51B2-C7EC-47A3-88F9-C2E6738FE3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51B2-C7EC-47A3-88F9-C2E6738FE3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fld id="{A73C4889-8270-46FF-870B-680D29E60913}" type="datetime1">
              <a:rPr lang="nl-NL" sz="700"/>
              <a:t>13-12-2018</a:t>
            </a:fld>
            <a:endParaRPr lang="nl-NL" sz="700" dirty="0"/>
          </a:p>
        </p:txBody>
      </p:sp>
    </p:spTree>
    <p:extLst>
      <p:ext uri="{BB962C8B-B14F-4D97-AF65-F5344CB8AC3E}">
        <p14:creationId xmlns:p14="http://schemas.microsoft.com/office/powerpoint/2010/main" val="50383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5">
            <a:extLst>
              <a:ext uri="{FF2B5EF4-FFF2-40B4-BE49-F238E27FC236}">
                <a16:creationId xmlns:a16="http://schemas.microsoft.com/office/drawing/2014/main" id="{6FF99F8B-64EB-44B4-ACCD-8B270A7CDC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3478"/>
            <a:ext cx="9144000" cy="3701103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8" y="1875826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2195736" y="2850454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2195738" y="342353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6DCD658C-7CA3-4028-88C1-BC2A1F2A1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911" y="4443958"/>
            <a:ext cx="2212572" cy="4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4E1BFA-60C7-4AF9-8FB1-6012CBE679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F3BC2781-466A-489D-8F19-587090B65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B71FC4-8094-43C7-AE13-7658575429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3255082" y="3884615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/>
              <a:t>www.expertisecentrumpfas.nl/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884CF-0D4B-4924-A8E7-5D484746A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93354"/>
            <a:ext cx="2797327" cy="58623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39BFBB1-2033-4AEE-A73C-808F51224F4E}"/>
              </a:ext>
            </a:extLst>
          </p:cNvPr>
          <p:cNvSpPr txBox="1">
            <a:spLocks/>
          </p:cNvSpPr>
          <p:nvPr userDrawn="1"/>
        </p:nvSpPr>
        <p:spPr>
          <a:xfrm>
            <a:off x="417226" y="2285309"/>
            <a:ext cx="8475254" cy="1562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endParaRPr lang="en-US" sz="1089" dirty="0"/>
          </a:p>
          <a:p>
            <a:endParaRPr lang="en-US" sz="1225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2F03FB4-6319-43B9-ABD7-597E019C39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9866"/>
            <a:ext cx="1934234" cy="205122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2B63905-D8BA-4886-A611-92FD9B9E69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57" y="151669"/>
            <a:ext cx="862180" cy="58857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F31356B-693A-4EBA-B6D1-70780EC0D0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77" y="189269"/>
            <a:ext cx="1473425" cy="3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Add title</a:t>
            </a:r>
            <a:endParaRPr lang="nl-NL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4210997"/>
            <a:ext cx="8315324" cy="5265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/>
              <a:t>Click to add kicker or ‘so what’. Delete if not required.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77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756000"/>
            <a:ext cx="8064000" cy="47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06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39100" y="1215000"/>
            <a:ext cx="8064901" cy="3516543"/>
            <a:chOff x="11711515" y="1620001"/>
            <a:chExt cx="10753201" cy="4688724"/>
          </a:xfrm>
        </p:grpSpPr>
        <p:sp>
          <p:nvSpPr>
            <p:cNvPr id="13" name="Freeform 12"/>
            <p:cNvSpPr/>
            <p:nvPr userDrawn="1"/>
          </p:nvSpPr>
          <p:spPr>
            <a:xfrm>
              <a:off x="11711515" y="1620001"/>
              <a:ext cx="10753201" cy="4688724"/>
            </a:xfrm>
            <a:custGeom>
              <a:avLst/>
              <a:gdLst>
                <a:gd name="connsiteX0" fmla="*/ 0 w 10753201"/>
                <a:gd name="connsiteY0" fmla="*/ 0 h 4688724"/>
                <a:gd name="connsiteX1" fmla="*/ 1 w 10753201"/>
                <a:gd name="connsiteY1" fmla="*/ 0 h 4688724"/>
                <a:gd name="connsiteX2" fmla="*/ 1 w 10753201"/>
                <a:gd name="connsiteY2" fmla="*/ 288000 h 4688724"/>
                <a:gd name="connsiteX3" fmla="*/ 288001 w 10753201"/>
                <a:gd name="connsiteY3" fmla="*/ 0 h 4688724"/>
                <a:gd name="connsiteX4" fmla="*/ 10753201 w 10753201"/>
                <a:gd name="connsiteY4" fmla="*/ 0 h 4688724"/>
                <a:gd name="connsiteX5" fmla="*/ 10753201 w 10753201"/>
                <a:gd name="connsiteY5" fmla="*/ 621754 h 4688724"/>
                <a:gd name="connsiteX6" fmla="*/ 10753201 w 10753201"/>
                <a:gd name="connsiteY6" fmla="*/ 1620000 h 4688724"/>
                <a:gd name="connsiteX7" fmla="*/ 10753201 w 10753201"/>
                <a:gd name="connsiteY7" fmla="*/ 4688724 h 4688724"/>
                <a:gd name="connsiteX8" fmla="*/ 0 w 10753201"/>
                <a:gd name="connsiteY8" fmla="*/ 4688724 h 4688724"/>
                <a:gd name="connsiteX9" fmla="*/ 0 w 10753201"/>
                <a:gd name="connsiteY9" fmla="*/ 1620000 h 4688724"/>
                <a:gd name="connsiteX10" fmla="*/ 0 w 10753201"/>
                <a:gd name="connsiteY10" fmla="*/ 621754 h 46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53201" h="4688724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1" y="0"/>
                  </a:lnTo>
                  <a:lnTo>
                    <a:pt x="10753201" y="621754"/>
                  </a:lnTo>
                  <a:lnTo>
                    <a:pt x="10753201" y="1620000"/>
                  </a:lnTo>
                  <a:lnTo>
                    <a:pt x="10753201" y="4688724"/>
                  </a:lnTo>
                  <a:lnTo>
                    <a:pt x="0" y="4688724"/>
                  </a:lnTo>
                  <a:lnTo>
                    <a:pt x="0" y="1620000"/>
                  </a:lnTo>
                  <a:lnTo>
                    <a:pt x="0" y="621754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11711515" y="1620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485000"/>
            <a:ext cx="6858000" cy="361386"/>
          </a:xfrm>
        </p:spPr>
        <p:txBody>
          <a:bodyPr lIns="0" tIns="0" anchor="t">
            <a:noAutofit/>
          </a:bodyPr>
          <a:lstStyle>
            <a:lvl1pPr algn="l">
              <a:spcAft>
                <a:spcPts val="225"/>
              </a:spcAft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1956197"/>
            <a:ext cx="6858000" cy="36180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pic>
        <p:nvPicPr>
          <p:cNvPr id="7" name="Large Logo" descr="ARCADIS FULL BRAND LOGO 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838" y="297001"/>
            <a:ext cx="2511911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52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00154"/>
            <a:ext cx="8229599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5516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756000"/>
            <a:ext cx="8064000" cy="47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4278459"/>
            <a:ext cx="8064000" cy="446633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65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426692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539F9C-225A-42BC-A3EB-C0244FCCE93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25819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7CC9166F-F9C2-4323-A829-4246A038D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256" y="4479116"/>
            <a:ext cx="1933231" cy="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2FF92B-1B1C-4A4E-8632-DE30D42D1C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0" name="Picture 7">
            <a:hlinkClick r:id="" action="ppaction://noaction"/>
            <a:extLst>
              <a:ext uri="{FF2B5EF4-FFF2-40B4-BE49-F238E27FC236}">
                <a16:creationId xmlns:a16="http://schemas.microsoft.com/office/drawing/2014/main" id="{15D6A76E-A03E-49CC-A24C-4581860E6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256" y="4479116"/>
            <a:ext cx="1933231" cy="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D3FE04-43A7-4874-B7C6-4834E40305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3160711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2" name="Picture 7">
            <a:hlinkClick r:id="" action="ppaction://noaction"/>
            <a:extLst>
              <a:ext uri="{FF2B5EF4-FFF2-40B4-BE49-F238E27FC236}">
                <a16:creationId xmlns:a16="http://schemas.microsoft.com/office/drawing/2014/main" id="{AB6E54C0-D3BF-4F52-8DFD-2E1BC5920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256" y="4479116"/>
            <a:ext cx="1933231" cy="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FAD060-2185-4EF7-AB77-E436C32DCE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649987" y="3648171"/>
            <a:ext cx="7847901" cy="1228628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7">
            <a:hlinkClick r:id="" action="ppaction://noaction"/>
            <a:extLst>
              <a:ext uri="{FF2B5EF4-FFF2-40B4-BE49-F238E27FC236}">
                <a16:creationId xmlns:a16="http://schemas.microsoft.com/office/drawing/2014/main" id="{534086FE-39D4-4B6F-8709-1990C0ACB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256" y="4479116"/>
            <a:ext cx="1933231" cy="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65D94A-339C-41D8-9C00-DE4A4F69797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A5518252-3641-4532-9A7C-EBC832D4D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9CB5D6-C65C-4B04-B015-D5BCB94E01E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F9CC9ED6-99FC-4FC6-B966-E4323C216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0B46A1-6B00-4A31-A732-6604AB66D6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70F9BB89-7AF3-4C47-BE8E-0A2DD4037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CD20AE-97C5-46E4-9023-DC946E13636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91844875-BA01-4A34-8243-BBD309C70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4CC2CE-5C2E-4CB8-BF74-A76E0292D9B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5" name="Picture 7">
            <a:hlinkClick r:id="" action="ppaction://noaction"/>
            <a:extLst>
              <a:ext uri="{FF2B5EF4-FFF2-40B4-BE49-F238E27FC236}">
                <a16:creationId xmlns:a16="http://schemas.microsoft.com/office/drawing/2014/main" id="{F7DACBD1-C265-491F-AE74-A5D16126705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76256" y="4479116"/>
            <a:ext cx="1933231" cy="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9" r:id="rId4"/>
    <p:sldLayoutId id="2147483658" r:id="rId5"/>
    <p:sldLayoutId id="2147483653" r:id="rId6"/>
    <p:sldLayoutId id="2147483664" r:id="rId7"/>
    <p:sldLayoutId id="2147483654" r:id="rId8"/>
    <p:sldLayoutId id="2147483655" r:id="rId9"/>
    <p:sldLayoutId id="2147483665" r:id="rId10"/>
    <p:sldLayoutId id="2147483656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72" r:id="rId17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alphenaar@engineers.n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8.png"/><Relationship Id="rId26" Type="http://schemas.openxmlformats.org/officeDocument/2006/relationships/image" Target="../media/image17.png"/><Relationship Id="rId3" Type="http://schemas.openxmlformats.org/officeDocument/2006/relationships/image" Target="../media/image30.png"/><Relationship Id="rId21" Type="http://schemas.openxmlformats.org/officeDocument/2006/relationships/image" Target="../media/image11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7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24" Type="http://schemas.openxmlformats.org/officeDocument/2006/relationships/image" Target="../media/image15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14.png"/><Relationship Id="rId10" Type="http://schemas.openxmlformats.org/officeDocument/2006/relationships/image" Target="../media/image36.png"/><Relationship Id="rId19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13.jpeg"/><Relationship Id="rId14" Type="http://schemas.openxmlformats.org/officeDocument/2006/relationships/image" Target="../media/image40.pn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6.png"/><Relationship Id="rId21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39.png"/><Relationship Id="rId5" Type="http://schemas.openxmlformats.org/officeDocument/2006/relationships/image" Target="../media/image8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13.jpeg"/><Relationship Id="rId19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BCF428-4722-43F3-A9CF-92DB3F12C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944" y="916268"/>
            <a:ext cx="6518207" cy="790380"/>
          </a:xfrm>
        </p:spPr>
        <p:txBody>
          <a:bodyPr/>
          <a:lstStyle/>
          <a:p>
            <a:pPr algn="l"/>
            <a:r>
              <a:rPr lang="nl-NL" b="1" dirty="0">
                <a:solidFill>
                  <a:schemeClr val="accent1"/>
                </a:solidFill>
              </a:rPr>
              <a:t>PFAS, stoffen en gedrag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AA9C7-7F55-48E3-B76C-2A3F0C758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98553" y="2057460"/>
            <a:ext cx="6518209" cy="388475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PFAS symposium, 13 December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CD24-EC30-49AE-BD95-D5333E1BC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5735" y="2638021"/>
            <a:ext cx="6192689" cy="388474"/>
          </a:xfrm>
        </p:spPr>
        <p:txBody>
          <a:bodyPr/>
          <a:lstStyle/>
          <a:p>
            <a:r>
              <a:rPr lang="nl-NL" sz="1600" dirty="0">
                <a:solidFill>
                  <a:schemeClr val="accent1"/>
                </a:solidFill>
              </a:rPr>
              <a:t>Hans Slenders</a:t>
            </a:r>
          </a:p>
          <a:p>
            <a:endParaRPr lang="nl-NL" sz="1600" dirty="0">
              <a:solidFill>
                <a:schemeClr val="accent1"/>
              </a:solidFill>
            </a:endParaRPr>
          </a:p>
        </p:txBody>
      </p:sp>
      <p:grpSp>
        <p:nvGrpSpPr>
          <p:cNvPr id="8" name="Group 49">
            <a:extLst>
              <a:ext uri="{FF2B5EF4-FFF2-40B4-BE49-F238E27FC236}">
                <a16:creationId xmlns:a16="http://schemas.microsoft.com/office/drawing/2014/main" id="{A7332FD6-7F13-470A-854B-4FC519BD56BE}"/>
              </a:ext>
            </a:extLst>
          </p:cNvPr>
          <p:cNvGrpSpPr>
            <a:grpSpLocks noChangeAspect="1"/>
          </p:cNvGrpSpPr>
          <p:nvPr/>
        </p:nvGrpSpPr>
        <p:grpSpPr>
          <a:xfrm>
            <a:off x="682192" y="477013"/>
            <a:ext cx="3855350" cy="5046809"/>
            <a:chOff x="-4114015" y="197225"/>
            <a:chExt cx="7843366" cy="10267277"/>
          </a:xfrm>
        </p:grpSpPr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ABC46034-4836-4C3B-8C74-F0C9A554F86A}"/>
                </a:ext>
              </a:extLst>
            </p:cNvPr>
            <p:cNvSpPr txBox="1"/>
            <p:nvPr/>
          </p:nvSpPr>
          <p:spPr>
            <a:xfrm>
              <a:off x="2237645" y="6673423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>
                  <a:solidFill>
                    <a:srgbClr val="1D1D1D"/>
                  </a:solidFill>
                </a:rPr>
                <a:t>PFBA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C2475155-88B7-43A5-AE0B-921215E8F79F}"/>
                </a:ext>
              </a:extLst>
            </p:cNvPr>
            <p:cNvSpPr txBox="1"/>
            <p:nvPr/>
          </p:nvSpPr>
          <p:spPr>
            <a:xfrm>
              <a:off x="2097139" y="3844845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>
                  <a:solidFill>
                    <a:srgbClr val="1D1D1D"/>
                  </a:solidFill>
                </a:rPr>
                <a:t>PFEA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8E9404B3-91CD-494D-97F2-ECC8E1A2282A}"/>
                </a:ext>
              </a:extLst>
            </p:cNvPr>
            <p:cNvSpPr txBox="1"/>
            <p:nvPr/>
          </p:nvSpPr>
          <p:spPr>
            <a:xfrm>
              <a:off x="2376039" y="5131715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 err="1">
                  <a:solidFill>
                    <a:srgbClr val="1D1D1D"/>
                  </a:solidFill>
                </a:rPr>
                <a:t>PFPrA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pic>
          <p:nvPicPr>
            <p:cNvPr id="13" name="Picture 5" descr="2D Sketcher | ChemDoodle Web Components - Internet Explorer">
              <a:extLst>
                <a:ext uri="{FF2B5EF4-FFF2-40B4-BE49-F238E27FC236}">
                  <a16:creationId xmlns:a16="http://schemas.microsoft.com/office/drawing/2014/main" id="{2E211888-3A61-4328-847B-DBA12271D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114015" y="4918834"/>
              <a:ext cx="2619412" cy="907472"/>
            </a:xfrm>
            <a:prstGeom prst="rect">
              <a:avLst/>
            </a:prstGeom>
          </p:spPr>
        </p:pic>
        <p:pic>
          <p:nvPicPr>
            <p:cNvPr id="14" name="Picture 6" descr="2D Sketcher | ChemDoodle Web Components - Internet Explorer">
              <a:extLst>
                <a:ext uri="{FF2B5EF4-FFF2-40B4-BE49-F238E27FC236}">
                  <a16:creationId xmlns:a16="http://schemas.microsoft.com/office/drawing/2014/main" id="{478BFA84-730D-4594-BE59-5F74DFF7D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9388">
              <a:off x="-4024102" y="3327870"/>
              <a:ext cx="2849415" cy="955244"/>
            </a:xfrm>
            <a:prstGeom prst="rect">
              <a:avLst/>
            </a:prstGeom>
          </p:spPr>
        </p:pic>
        <p:pic>
          <p:nvPicPr>
            <p:cNvPr id="15" name="Picture 8" descr="2D Sketcher | ChemDoodle Web Components - Internet Explorer">
              <a:extLst>
                <a:ext uri="{FF2B5EF4-FFF2-40B4-BE49-F238E27FC236}">
                  <a16:creationId xmlns:a16="http://schemas.microsoft.com/office/drawing/2014/main" id="{BF990193-3EA7-4E39-B499-628BC213E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020360" y="1693100"/>
              <a:ext cx="3715002" cy="1219043"/>
            </a:xfrm>
            <a:prstGeom prst="rect">
              <a:avLst/>
            </a:prstGeom>
          </p:spPr>
        </p:pic>
        <p:pic>
          <p:nvPicPr>
            <p:cNvPr id="16" name="Picture 9" descr="2D Sketcher | ChemDoodle Web Components - Internet Explorer">
              <a:extLst>
                <a:ext uri="{FF2B5EF4-FFF2-40B4-BE49-F238E27FC236}">
                  <a16:creationId xmlns:a16="http://schemas.microsoft.com/office/drawing/2014/main" id="{675573F3-0489-4810-8BEF-2D453D34D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8291">
              <a:off x="-2653350" y="7036947"/>
              <a:ext cx="2305353" cy="899603"/>
            </a:xfrm>
            <a:prstGeom prst="rect">
              <a:avLst/>
            </a:prstGeom>
          </p:spPr>
        </p:pic>
        <p:pic>
          <p:nvPicPr>
            <p:cNvPr id="17" name="Picture 10" descr="2D Sketcher | ChemDoodle Web Components - Internet Explorer">
              <a:extLst>
                <a:ext uri="{FF2B5EF4-FFF2-40B4-BE49-F238E27FC236}">
                  <a16:creationId xmlns:a16="http://schemas.microsoft.com/office/drawing/2014/main" id="{21CC47AE-FCCC-45F5-9AD3-14F803531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619220" y="7400480"/>
              <a:ext cx="2599169" cy="941056"/>
            </a:xfrm>
            <a:prstGeom prst="rect">
              <a:avLst/>
            </a:prstGeom>
          </p:spPr>
        </p:pic>
        <p:pic>
          <p:nvPicPr>
            <p:cNvPr id="18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3BE5D34E-FA0F-4775-A912-78EC84422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01281">
              <a:off x="866483" y="3837960"/>
              <a:ext cx="1270869" cy="935087"/>
            </a:xfrm>
            <a:prstGeom prst="rect">
              <a:avLst/>
            </a:prstGeom>
          </p:spPr>
        </p:pic>
        <p:pic>
          <p:nvPicPr>
            <p:cNvPr id="19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EC0C45ED-2BBF-487D-86C3-8B53D314E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2354" y="4902078"/>
              <a:ext cx="1099059" cy="930374"/>
            </a:xfrm>
            <a:prstGeom prst="rect">
              <a:avLst/>
            </a:prstGeom>
          </p:spPr>
        </p:pic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856D9348-2FFB-4481-9F09-09AE38864B95}"/>
                </a:ext>
              </a:extLst>
            </p:cNvPr>
            <p:cNvSpPr txBox="1"/>
            <p:nvPr/>
          </p:nvSpPr>
          <p:spPr>
            <a:xfrm>
              <a:off x="-3905880" y="5766714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>
                  <a:solidFill>
                    <a:srgbClr val="1D1D1D"/>
                  </a:solidFill>
                </a:rPr>
                <a:t>PFNA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id="{A72B08AA-488E-43E9-968D-BF19C64DE68C}"/>
                </a:ext>
              </a:extLst>
            </p:cNvPr>
            <p:cNvSpPr txBox="1"/>
            <p:nvPr/>
          </p:nvSpPr>
          <p:spPr>
            <a:xfrm>
              <a:off x="-2373500" y="8330843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 err="1">
                  <a:solidFill>
                    <a:srgbClr val="1D1D1D"/>
                  </a:solidFill>
                </a:rPr>
                <a:t>PFHpA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0ACA4FA3-9057-4BE1-A4E7-0D1F5CDED54F}"/>
                </a:ext>
              </a:extLst>
            </p:cNvPr>
            <p:cNvSpPr txBox="1"/>
            <p:nvPr/>
          </p:nvSpPr>
          <p:spPr>
            <a:xfrm>
              <a:off x="-627161" y="8807622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 err="1">
                  <a:solidFill>
                    <a:srgbClr val="1D1D1D"/>
                  </a:solidFill>
                </a:rPr>
                <a:t>PFHxA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23" name="TextBox 62">
              <a:extLst>
                <a:ext uri="{FF2B5EF4-FFF2-40B4-BE49-F238E27FC236}">
                  <a16:creationId xmlns:a16="http://schemas.microsoft.com/office/drawing/2014/main" id="{239D6686-2A4D-4A48-BEC1-67C2CE67FFAB}"/>
                </a:ext>
              </a:extLst>
            </p:cNvPr>
            <p:cNvSpPr txBox="1"/>
            <p:nvPr/>
          </p:nvSpPr>
          <p:spPr>
            <a:xfrm>
              <a:off x="-3905880" y="2623465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>
                  <a:solidFill>
                    <a:srgbClr val="1D1D1D"/>
                  </a:solidFill>
                </a:rPr>
                <a:t>PFDA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4F29D88C-4FDB-413F-8E07-B15460E2B79C}"/>
                </a:ext>
              </a:extLst>
            </p:cNvPr>
            <p:cNvSpPr txBox="1"/>
            <p:nvPr/>
          </p:nvSpPr>
          <p:spPr>
            <a:xfrm>
              <a:off x="-525765" y="197225"/>
              <a:ext cx="1353311" cy="5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 err="1">
                  <a:solidFill>
                    <a:srgbClr val="1D1D1D"/>
                  </a:solidFill>
                </a:rPr>
                <a:t>PFDoA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grpSp>
          <p:nvGrpSpPr>
            <p:cNvPr id="25" name="Group 83">
              <a:extLst>
                <a:ext uri="{FF2B5EF4-FFF2-40B4-BE49-F238E27FC236}">
                  <a16:creationId xmlns:a16="http://schemas.microsoft.com/office/drawing/2014/main" id="{8BC37EFC-0ED1-4154-9E05-77E7064801FB}"/>
                </a:ext>
              </a:extLst>
            </p:cNvPr>
            <p:cNvGrpSpPr/>
            <p:nvPr/>
          </p:nvGrpSpPr>
          <p:grpSpPr>
            <a:xfrm>
              <a:off x="-1575248" y="4001922"/>
              <a:ext cx="2908005" cy="2888848"/>
              <a:chOff x="4573602" y="1955224"/>
              <a:chExt cx="2891652" cy="3177839"/>
            </a:xfrm>
          </p:grpSpPr>
          <p:sp>
            <p:nvSpPr>
              <p:cNvPr id="35" name="TextBox 85">
                <a:extLst>
                  <a:ext uri="{FF2B5EF4-FFF2-40B4-BE49-F238E27FC236}">
                    <a16:creationId xmlns:a16="http://schemas.microsoft.com/office/drawing/2014/main" id="{6A9486F8-C4D3-4016-9690-409DDCA56E77}"/>
                  </a:ext>
                </a:extLst>
              </p:cNvPr>
              <p:cNvSpPr txBox="1"/>
              <p:nvPr/>
            </p:nvSpPr>
            <p:spPr>
              <a:xfrm>
                <a:off x="6628192" y="2588089"/>
                <a:ext cx="802656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C2</a:t>
                </a:r>
              </a:p>
            </p:txBody>
          </p:sp>
          <p:sp>
            <p:nvSpPr>
              <p:cNvPr id="36" name="TextBox 86">
                <a:extLst>
                  <a:ext uri="{FF2B5EF4-FFF2-40B4-BE49-F238E27FC236}">
                    <a16:creationId xmlns:a16="http://schemas.microsoft.com/office/drawing/2014/main" id="{567814DE-AE72-4007-908C-F06BB2A115F1}"/>
                  </a:ext>
                </a:extLst>
              </p:cNvPr>
              <p:cNvSpPr txBox="1"/>
              <p:nvPr/>
            </p:nvSpPr>
            <p:spPr>
              <a:xfrm>
                <a:off x="6866023" y="3198040"/>
                <a:ext cx="599231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</a:t>
                </a:r>
              </a:p>
            </p:txBody>
          </p:sp>
          <p:sp>
            <p:nvSpPr>
              <p:cNvPr id="37" name="TextBox 88">
                <a:extLst>
                  <a:ext uri="{FF2B5EF4-FFF2-40B4-BE49-F238E27FC236}">
                    <a16:creationId xmlns:a16="http://schemas.microsoft.com/office/drawing/2014/main" id="{EF53A162-595A-4479-AC8E-FDF01B4149F4}"/>
                  </a:ext>
                </a:extLst>
              </p:cNvPr>
              <p:cNvSpPr txBox="1"/>
              <p:nvPr/>
            </p:nvSpPr>
            <p:spPr>
              <a:xfrm>
                <a:off x="6384044" y="4334817"/>
                <a:ext cx="802655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C5</a:t>
                </a:r>
              </a:p>
            </p:txBody>
          </p:sp>
          <p:sp>
            <p:nvSpPr>
              <p:cNvPr id="38" name="TextBox 89">
                <a:extLst>
                  <a:ext uri="{FF2B5EF4-FFF2-40B4-BE49-F238E27FC236}">
                    <a16:creationId xmlns:a16="http://schemas.microsoft.com/office/drawing/2014/main" id="{7A38E5A8-6B56-472D-93B4-08AB1BD8B805}"/>
                  </a:ext>
                </a:extLst>
              </p:cNvPr>
              <p:cNvSpPr txBox="1"/>
              <p:nvPr/>
            </p:nvSpPr>
            <p:spPr>
              <a:xfrm>
                <a:off x="5716837" y="4463088"/>
                <a:ext cx="802655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C6</a:t>
                </a:r>
              </a:p>
            </p:txBody>
          </p:sp>
          <p:sp>
            <p:nvSpPr>
              <p:cNvPr id="39" name="TextBox 90">
                <a:extLst>
                  <a:ext uri="{FF2B5EF4-FFF2-40B4-BE49-F238E27FC236}">
                    <a16:creationId xmlns:a16="http://schemas.microsoft.com/office/drawing/2014/main" id="{D663979A-4B89-4C88-ADE4-85E9DBCA8EA2}"/>
                  </a:ext>
                </a:extLst>
              </p:cNvPr>
              <p:cNvSpPr txBox="1"/>
              <p:nvPr/>
            </p:nvSpPr>
            <p:spPr>
              <a:xfrm>
                <a:off x="5141137" y="4298852"/>
                <a:ext cx="802655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C7</a:t>
                </a:r>
              </a:p>
            </p:txBody>
          </p:sp>
          <p:sp>
            <p:nvSpPr>
              <p:cNvPr id="40" name="TextBox 91">
                <a:extLst>
                  <a:ext uri="{FF2B5EF4-FFF2-40B4-BE49-F238E27FC236}">
                    <a16:creationId xmlns:a16="http://schemas.microsoft.com/office/drawing/2014/main" id="{B01CCA0C-6B0D-4804-86EC-95669D688B8E}"/>
                  </a:ext>
                </a:extLst>
              </p:cNvPr>
              <p:cNvSpPr txBox="1"/>
              <p:nvPr/>
            </p:nvSpPr>
            <p:spPr>
              <a:xfrm>
                <a:off x="5172235" y="2220069"/>
                <a:ext cx="978994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C11</a:t>
                </a:r>
              </a:p>
            </p:txBody>
          </p:sp>
          <p:sp>
            <p:nvSpPr>
              <p:cNvPr id="41" name="TextBox 92">
                <a:extLst>
                  <a:ext uri="{FF2B5EF4-FFF2-40B4-BE49-F238E27FC236}">
                    <a16:creationId xmlns:a16="http://schemas.microsoft.com/office/drawing/2014/main" id="{D592819B-6D6C-412A-9355-7B6B4245FD3B}"/>
                  </a:ext>
                </a:extLst>
              </p:cNvPr>
              <p:cNvSpPr txBox="1"/>
              <p:nvPr/>
            </p:nvSpPr>
            <p:spPr>
              <a:xfrm>
                <a:off x="4773658" y="2661477"/>
                <a:ext cx="1006079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C10</a:t>
                </a:r>
              </a:p>
            </p:txBody>
          </p:sp>
          <p:sp>
            <p:nvSpPr>
              <p:cNvPr id="42" name="TextBox 93">
                <a:extLst>
                  <a:ext uri="{FF2B5EF4-FFF2-40B4-BE49-F238E27FC236}">
                    <a16:creationId xmlns:a16="http://schemas.microsoft.com/office/drawing/2014/main" id="{CCEDF916-9681-4F36-B676-700FCC686F9A}"/>
                  </a:ext>
                </a:extLst>
              </p:cNvPr>
              <p:cNvSpPr txBox="1"/>
              <p:nvPr/>
            </p:nvSpPr>
            <p:spPr>
              <a:xfrm>
                <a:off x="4573602" y="3219189"/>
                <a:ext cx="802655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C9</a:t>
                </a:r>
              </a:p>
            </p:txBody>
          </p:sp>
          <p:sp>
            <p:nvSpPr>
              <p:cNvPr id="43" name="TextBox 94">
                <a:extLst>
                  <a:ext uri="{FF2B5EF4-FFF2-40B4-BE49-F238E27FC236}">
                    <a16:creationId xmlns:a16="http://schemas.microsoft.com/office/drawing/2014/main" id="{321478B8-0AA0-425D-9373-C4F39F2C5C1E}"/>
                  </a:ext>
                </a:extLst>
              </p:cNvPr>
              <p:cNvSpPr txBox="1"/>
              <p:nvPr/>
            </p:nvSpPr>
            <p:spPr>
              <a:xfrm>
                <a:off x="4765942" y="3910800"/>
                <a:ext cx="802655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C8</a:t>
                </a:r>
              </a:p>
            </p:txBody>
          </p:sp>
          <p:sp>
            <p:nvSpPr>
              <p:cNvPr id="44" name="TextBox 95">
                <a:extLst>
                  <a:ext uri="{FF2B5EF4-FFF2-40B4-BE49-F238E27FC236}">
                    <a16:creationId xmlns:a16="http://schemas.microsoft.com/office/drawing/2014/main" id="{CDA6462A-CC4A-4A14-8A3C-F7BECA2589AC}"/>
                  </a:ext>
                </a:extLst>
              </p:cNvPr>
              <p:cNvSpPr txBox="1"/>
              <p:nvPr/>
            </p:nvSpPr>
            <p:spPr>
              <a:xfrm>
                <a:off x="5715767" y="1955224"/>
                <a:ext cx="1006079" cy="6699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71" dirty="0">
                    <a:solidFill>
                      <a:srgbClr val="1D1D1D"/>
                    </a:solidFill>
                  </a:rPr>
                  <a:t>C12</a:t>
                </a:r>
              </a:p>
            </p:txBody>
          </p:sp>
        </p:grpSp>
        <p:pic>
          <p:nvPicPr>
            <p:cNvPr id="26" name="Picture 60">
              <a:extLst>
                <a:ext uri="{FF2B5EF4-FFF2-40B4-BE49-F238E27FC236}">
                  <a16:creationId xmlns:a16="http://schemas.microsoft.com/office/drawing/2014/main" id="{F469E2AB-D662-49BE-A2A0-876670BCB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10474" y="4116223"/>
              <a:ext cx="2633793" cy="2668598"/>
            </a:xfrm>
            <a:prstGeom prst="rect">
              <a:avLst/>
            </a:prstGeom>
          </p:spPr>
        </p:pic>
        <p:sp>
          <p:nvSpPr>
            <p:cNvPr id="27" name="TextBox 97">
              <a:extLst>
                <a:ext uri="{FF2B5EF4-FFF2-40B4-BE49-F238E27FC236}">
                  <a16:creationId xmlns:a16="http://schemas.microsoft.com/office/drawing/2014/main" id="{13157447-D91C-4594-B34D-ADDC3577B6EB}"/>
                </a:ext>
              </a:extLst>
            </p:cNvPr>
            <p:cNvSpPr txBox="1"/>
            <p:nvPr/>
          </p:nvSpPr>
          <p:spPr>
            <a:xfrm>
              <a:off x="-1134238" y="9791159"/>
              <a:ext cx="2028797" cy="6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1D1D1D"/>
                  </a:solidFill>
                </a:rPr>
                <a:t>PFCAs</a:t>
              </a:r>
              <a:endParaRPr lang="en-US" b="1" dirty="0">
                <a:solidFill>
                  <a:srgbClr val="1D1D1D"/>
                </a:solidFill>
              </a:endParaRPr>
            </a:p>
          </p:txBody>
        </p:sp>
        <p:pic>
          <p:nvPicPr>
            <p:cNvPr id="28" name="Picture 7" descr="2D Sketcher | ChemDoodle Web Components - Internet Explorer">
              <a:extLst>
                <a:ext uri="{FF2B5EF4-FFF2-40B4-BE49-F238E27FC236}">
                  <a16:creationId xmlns:a16="http://schemas.microsoft.com/office/drawing/2014/main" id="{AB11D9B4-3DB2-4699-BB84-C436311F8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46244">
              <a:off x="-3637202" y="2135966"/>
              <a:ext cx="3661061" cy="915931"/>
            </a:xfrm>
            <a:prstGeom prst="rect">
              <a:avLst/>
            </a:prstGeom>
          </p:spPr>
        </p:pic>
        <p:pic>
          <p:nvPicPr>
            <p:cNvPr id="29" name="Picture 12" descr="2D Sketcher | ChemDoodle Web Components - Internet Explorer">
              <a:extLst>
                <a:ext uri="{FF2B5EF4-FFF2-40B4-BE49-F238E27FC236}">
                  <a16:creationId xmlns:a16="http://schemas.microsoft.com/office/drawing/2014/main" id="{83ACE338-FCA1-4202-89E5-913C24847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053570">
              <a:off x="-3741397" y="6221061"/>
              <a:ext cx="2460689" cy="829957"/>
            </a:xfrm>
            <a:prstGeom prst="rect">
              <a:avLst/>
            </a:prstGeom>
          </p:spPr>
        </p:pic>
        <p:pic>
          <p:nvPicPr>
            <p:cNvPr id="30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0771CE7D-5C9D-41CA-93EE-4F237FEC7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413072">
              <a:off x="197493" y="7032349"/>
              <a:ext cx="1794915" cy="836187"/>
            </a:xfrm>
            <a:prstGeom prst="rect">
              <a:avLst/>
            </a:prstGeom>
          </p:spPr>
        </p:pic>
        <p:pic>
          <p:nvPicPr>
            <p:cNvPr id="31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59F4AF2F-10E8-4B25-8FC5-03AE52218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46430">
              <a:off x="983385" y="6064662"/>
              <a:ext cx="1426037" cy="845757"/>
            </a:xfrm>
            <a:prstGeom prst="rect">
              <a:avLst/>
            </a:prstGeom>
          </p:spPr>
        </p:pic>
        <p:sp>
          <p:nvSpPr>
            <p:cNvPr id="32" name="TextBox 63">
              <a:extLst>
                <a:ext uri="{FF2B5EF4-FFF2-40B4-BE49-F238E27FC236}">
                  <a16:creationId xmlns:a16="http://schemas.microsoft.com/office/drawing/2014/main" id="{755B7B9C-2155-43F8-B6D1-FA23F2FAE60D}"/>
                </a:ext>
              </a:extLst>
            </p:cNvPr>
            <p:cNvSpPr txBox="1"/>
            <p:nvPr/>
          </p:nvSpPr>
          <p:spPr>
            <a:xfrm>
              <a:off x="-2995937" y="920112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 err="1">
                  <a:solidFill>
                    <a:srgbClr val="1D1D1D"/>
                  </a:solidFill>
                </a:rPr>
                <a:t>PFUnA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33" name="TextBox 65">
              <a:extLst>
                <a:ext uri="{FF2B5EF4-FFF2-40B4-BE49-F238E27FC236}">
                  <a16:creationId xmlns:a16="http://schemas.microsoft.com/office/drawing/2014/main" id="{F895B749-4F2F-47B4-8380-1515EE6F0CD3}"/>
                </a:ext>
              </a:extLst>
            </p:cNvPr>
            <p:cNvSpPr txBox="1"/>
            <p:nvPr/>
          </p:nvSpPr>
          <p:spPr>
            <a:xfrm>
              <a:off x="1284102" y="8140343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 err="1">
                  <a:solidFill>
                    <a:srgbClr val="1D1D1D"/>
                  </a:solidFill>
                </a:rPr>
                <a:t>PFPeA</a:t>
              </a:r>
              <a:endParaRPr lang="en-US" sz="1286" dirty="0">
                <a:solidFill>
                  <a:srgbClr val="1D1D1D"/>
                </a:solidFill>
              </a:endParaRP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F11A05A9-D789-4737-8A14-CF0B0D26ADFE}"/>
                </a:ext>
              </a:extLst>
            </p:cNvPr>
            <p:cNvSpPr txBox="1"/>
            <p:nvPr/>
          </p:nvSpPr>
          <p:spPr>
            <a:xfrm>
              <a:off x="-3762625" y="7398157"/>
              <a:ext cx="1353312" cy="52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86" dirty="0">
                  <a:solidFill>
                    <a:srgbClr val="FF0000"/>
                  </a:solidFill>
                </a:rPr>
                <a:t>PFOA</a:t>
              </a:r>
              <a:endParaRPr lang="en-US" sz="1286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5" name="Picture 9">
            <a:extLst>
              <a:ext uri="{FF2B5EF4-FFF2-40B4-BE49-F238E27FC236}">
                <a16:creationId xmlns:a16="http://schemas.microsoft.com/office/drawing/2014/main" id="{98BB0E76-7ECC-4629-A179-32C9ABED4B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2057" y="3599777"/>
            <a:ext cx="1670702" cy="721326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C847A880-FDBA-4861-A05E-A41DBFE934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3796" y="3735994"/>
            <a:ext cx="1752403" cy="11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2F5A9-B483-4ABE-B7A3-D7AF4BF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BE278B3-F04D-4DBD-8D30-295CA6323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453108-FC89-4D69-9097-96B18E1E7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905CFC3-A55A-4938-BD85-0962CC92A9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3230" y="445496"/>
          <a:ext cx="4501007" cy="468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612">
                  <a:extLst>
                    <a:ext uri="{9D8B030D-6E8A-4147-A177-3AD203B41FA5}">
                      <a16:colId xmlns:a16="http://schemas.microsoft.com/office/drawing/2014/main" val="1497020705"/>
                    </a:ext>
                  </a:extLst>
                </a:gridCol>
                <a:gridCol w="2509739">
                  <a:extLst>
                    <a:ext uri="{9D8B030D-6E8A-4147-A177-3AD203B41FA5}">
                      <a16:colId xmlns:a16="http://schemas.microsoft.com/office/drawing/2014/main" val="990033499"/>
                    </a:ext>
                  </a:extLst>
                </a:gridCol>
                <a:gridCol w="901656">
                  <a:extLst>
                    <a:ext uri="{9D8B030D-6E8A-4147-A177-3AD203B41FA5}">
                      <a16:colId xmlns:a16="http://schemas.microsoft.com/office/drawing/2014/main" val="1834351585"/>
                    </a:ext>
                  </a:extLst>
                </a:gridCol>
              </a:tblGrid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Type locatie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Activiteit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44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Kans op vrijkomen in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82767"/>
                  </a:ext>
                </a:extLst>
              </a:tr>
              <a:tr h="195875">
                <a:tc gridSpan="3"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PFAS producerende industrie (Productie PFOS/PFOA, </a:t>
                      </a:r>
                      <a:r>
                        <a:rPr lang="nl-NL" sz="1200" kern="50" dirty="0" err="1">
                          <a:effectLst/>
                        </a:rPr>
                        <a:t>telomeren</a:t>
                      </a:r>
                      <a:r>
                        <a:rPr lang="nl-NL" sz="1200" kern="50" dirty="0">
                          <a:effectLst/>
                        </a:rPr>
                        <a:t>)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81965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Productie fluor polymeren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Productie van o.a. PFOS, PFOA, </a:t>
                      </a:r>
                      <a:r>
                        <a:rPr lang="nl-NL" sz="1200" kern="50" dirty="0" err="1">
                          <a:effectLst/>
                        </a:rPr>
                        <a:t>telomeren</a:t>
                      </a:r>
                      <a:r>
                        <a:rPr lang="nl-NL" sz="1200" kern="50" dirty="0">
                          <a:effectLst/>
                        </a:rPr>
                        <a:t> en ander PFAS verbindingen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4460726"/>
                  </a:ext>
                </a:extLst>
              </a:tr>
              <a:tr h="195875">
                <a:tc gridSpan="3"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Verwerkende industrie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283125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Productie Teflon fluor polymeren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PFOA/GenX gebruikt tijdens productie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8629572"/>
                  </a:ext>
                </a:extLst>
              </a:tr>
              <a:tr h="614549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Verwerking Teflon fluor polymeren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PFOA/GenX mogelijk aanwezig in halffabricaat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5586388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Galvanische industrie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Mist-</a:t>
                      </a:r>
                      <a:r>
                        <a:rPr lang="nl-NL" sz="1200" kern="50" dirty="0" err="1">
                          <a:effectLst/>
                        </a:rPr>
                        <a:t>surpressant</a:t>
                      </a:r>
                      <a:r>
                        <a:rPr lang="nl-NL" sz="1200" kern="50" dirty="0">
                          <a:effectLst/>
                        </a:rPr>
                        <a:t> (vernevelen, chroombaden)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1756851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Textiel industrie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Behandelen textiel, leer, waterafstotend maken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Beperkt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9187956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Halfgeleider industrie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Gebruik van PFAS in printplaatproductie (verdachte producten/chemicaliën: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Beperkt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7421720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Foto industrie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Oplosmiddel, pigmenten, ontwikkelvloeistof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Beperkt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7906814"/>
                  </a:ext>
                </a:extLst>
              </a:tr>
              <a:tr h="405212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Papier- en </a:t>
                      </a:r>
                      <a:r>
                        <a:rPr lang="nl-NL" sz="1200" kern="50" dirty="0" err="1">
                          <a:effectLst/>
                        </a:rPr>
                        <a:t>verpakkingsind</a:t>
                      </a:r>
                      <a:r>
                        <a:rPr lang="nl-NL" sz="1200" kern="50" dirty="0">
                          <a:effectLst/>
                        </a:rPr>
                        <a:t>.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Water- en vetafstotend te maken ( </a:t>
                      </a:r>
                      <a:r>
                        <a:rPr lang="nl-NL" sz="1200" kern="50" dirty="0" err="1">
                          <a:effectLst/>
                        </a:rPr>
                        <a:t>levensmid</a:t>
                      </a:r>
                      <a:r>
                        <a:rPr lang="nl-NL" sz="1200" kern="50" dirty="0">
                          <a:effectLst/>
                        </a:rPr>
                        <a:t>. verpakkingen, bakpapier)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Beperkt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2462359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7554F8A-CC64-4166-A009-6238E8E5B7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36337" y="451424"/>
          <a:ext cx="4608512" cy="438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637">
                  <a:extLst>
                    <a:ext uri="{9D8B030D-6E8A-4147-A177-3AD203B41FA5}">
                      <a16:colId xmlns:a16="http://schemas.microsoft.com/office/drawing/2014/main" val="1497020705"/>
                    </a:ext>
                  </a:extLst>
                </a:gridCol>
                <a:gridCol w="2569683">
                  <a:extLst>
                    <a:ext uri="{9D8B030D-6E8A-4147-A177-3AD203B41FA5}">
                      <a16:colId xmlns:a16="http://schemas.microsoft.com/office/drawing/2014/main" val="990033499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1834351585"/>
                    </a:ext>
                  </a:extLst>
                </a:gridCol>
              </a:tblGrid>
              <a:tr h="176315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Hydraulische vloeistoffen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toevoeging specifieke hydraulische vloeistoffen bij vliegtuigen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Beperkt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6184987"/>
                  </a:ext>
                </a:extLst>
              </a:tr>
              <a:tr h="219493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Cosmetica en </a:t>
                      </a:r>
                      <a:r>
                        <a:rPr lang="nl-NL" sz="1200" kern="50" dirty="0" err="1">
                          <a:effectLst/>
                        </a:rPr>
                        <a:t>reinigingsmid</a:t>
                      </a:r>
                      <a:r>
                        <a:rPr lang="nl-NL" sz="1200" kern="50" dirty="0">
                          <a:effectLst/>
                        </a:rPr>
                        <a:t>.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Verlaging oppervlaktespanning of verlenging levensduur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Beperkt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0532217"/>
                  </a:ext>
                </a:extLst>
              </a:tr>
              <a:tr h="107927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Landbouw / tuinbouw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Mogelijk is PFAS toegevoegd aan bestrijdingsmiddelen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Vermoeden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4533152"/>
                  </a:ext>
                </a:extLst>
              </a:tr>
              <a:tr h="52145">
                <a:tc gridSpan="3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Inzet brandblusschuim (AFFF schuim - klasse B voor brandbare vloeistoffen)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82782"/>
                  </a:ext>
                </a:extLst>
              </a:tr>
              <a:tr h="52145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Brand blussen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Calamiteit / incidentbestrijding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7371156"/>
                  </a:ext>
                </a:extLst>
              </a:tr>
              <a:tr h="163710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 err="1">
                          <a:effectLst/>
                        </a:rPr>
                        <a:t>Brandweeroefenplaatsen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Regelmatig, langdurig gebruik PFOS houdend schuim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1906716"/>
                  </a:ext>
                </a:extLst>
              </a:tr>
              <a:tr h="527831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Brandpreventie voorzieningen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Tijdens calamiteiten en/of testen.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Kans is klein,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4760108"/>
                  </a:ext>
                </a:extLst>
              </a:tr>
              <a:tr h="52145">
                <a:tc gridSpan="3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Secundaire bronnen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88868"/>
                  </a:ext>
                </a:extLst>
              </a:tr>
              <a:tr h="275274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Stortplaatsen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Storten van PFAS-houdende materialen zoals tapijten, meubels, ect.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Vermoeden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1781325"/>
                  </a:ext>
                </a:extLst>
              </a:tr>
              <a:tr h="386840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Waterzuiveringsinstallaties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De afvalstromen van huishoudens, industrieën of stedelijk water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Vermoeden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9386345"/>
                  </a:ext>
                </a:extLst>
              </a:tr>
              <a:tr h="331057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>
                          <a:effectLst/>
                        </a:rPr>
                        <a:t>Afvalverbrandingsinstallaties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Doorgaans is de temperatuur van de verbrandingsoven onvoldoende om de PFAS volledig af te breken.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indent="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kern="50" dirty="0">
                          <a:effectLst/>
                        </a:rPr>
                        <a:t>Vermoeden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HGSMinchoE" panose="020B0400000000000000" pitchFamily="18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6498259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7AC07290-F21B-4CB8-8F53-39E43149A32E}"/>
              </a:ext>
            </a:extLst>
          </p:cNvPr>
          <p:cNvSpPr txBox="1">
            <a:spLocks/>
          </p:cNvSpPr>
          <p:nvPr/>
        </p:nvSpPr>
        <p:spPr>
          <a:xfrm>
            <a:off x="611242" y="89254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ontstaan</a:t>
            </a:r>
            <a:r>
              <a:rPr lang="en-US" dirty="0"/>
              <a:t> </a:t>
            </a:r>
            <a:r>
              <a:rPr lang="en-US" dirty="0" err="1"/>
              <a:t>bodemverontreiniging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8F338E-AB80-4029-A5F3-EDF8C4564EB0}"/>
              </a:ext>
            </a:extLst>
          </p:cNvPr>
          <p:cNvSpPr txBox="1"/>
          <p:nvPr/>
        </p:nvSpPr>
        <p:spPr>
          <a:xfrm>
            <a:off x="5183460" y="484315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Zie handelingskader PFAS</a:t>
            </a:r>
          </a:p>
        </p:txBody>
      </p:sp>
    </p:spTree>
    <p:extLst>
      <p:ext uri="{BB962C8B-B14F-4D97-AF65-F5344CB8AC3E}">
        <p14:creationId xmlns:p14="http://schemas.microsoft.com/office/powerpoint/2010/main" val="183157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8F617-F118-4774-A4EC-CC3CEA7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49" y="291455"/>
            <a:ext cx="7850189" cy="428625"/>
          </a:xfrm>
        </p:spPr>
        <p:txBody>
          <a:bodyPr/>
          <a:lstStyle/>
          <a:p>
            <a:pPr algn="ctr"/>
            <a:r>
              <a:rPr lang="en-US" dirty="0" err="1"/>
              <a:t>Conceptueel</a:t>
            </a:r>
            <a:r>
              <a:rPr lang="en-US" dirty="0"/>
              <a:t>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1A941E-0EA9-4E8E-A47A-C9B9B6CC2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47D476-6C87-403A-B918-D939C26886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7573"/>
            <a:ext cx="4158058" cy="388922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A34B66-2C9B-49F0-94A6-BB4060B6A13C}"/>
              </a:ext>
            </a:extLst>
          </p:cNvPr>
          <p:cNvPicPr/>
          <p:nvPr/>
        </p:nvPicPr>
        <p:blipFill rotWithShape="1">
          <a:blip r:embed="rId3"/>
          <a:srcRect b="38403"/>
          <a:stretch/>
        </p:blipFill>
        <p:spPr bwMode="auto">
          <a:xfrm>
            <a:off x="4572001" y="987572"/>
            <a:ext cx="4320480" cy="388922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6076B4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DDC86DE-7F14-43B8-A47A-EFD6453E341B}"/>
              </a:ext>
            </a:extLst>
          </p:cNvPr>
          <p:cNvSpPr txBox="1"/>
          <p:nvPr/>
        </p:nvSpPr>
        <p:spPr>
          <a:xfrm>
            <a:off x="1547664" y="618241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Verspreiding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						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Blootstelling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2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8F617-F118-4774-A4EC-CC3CEA7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49" y="291455"/>
            <a:ext cx="7850189" cy="428625"/>
          </a:xfrm>
        </p:spPr>
        <p:txBody>
          <a:bodyPr/>
          <a:lstStyle/>
          <a:p>
            <a:pPr algn="ctr"/>
            <a:r>
              <a:rPr lang="en-US" dirty="0" err="1"/>
              <a:t>Conceptueel</a:t>
            </a:r>
            <a:r>
              <a:rPr lang="en-US" dirty="0"/>
              <a:t>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1A941E-0EA9-4E8E-A47A-C9B9B6CC2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C813CA-81A7-49E0-B283-4C08FDF3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44" y="627534"/>
            <a:ext cx="9074118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7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DB86-6D7F-4E90-B894-455D4B5C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Conceptueel model </a:t>
            </a: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801DBECE-2272-41C4-ABF1-479219EBA43E}"/>
              </a:ext>
            </a:extLst>
          </p:cNvPr>
          <p:cNvSpPr/>
          <p:nvPr/>
        </p:nvSpPr>
        <p:spPr>
          <a:xfrm>
            <a:off x="-774822" y="3719402"/>
            <a:ext cx="3595688" cy="444143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9703F7A5-90E0-4D4B-AE91-FD7A02C61346}"/>
              </a:ext>
            </a:extLst>
          </p:cNvPr>
          <p:cNvGrpSpPr/>
          <p:nvPr/>
        </p:nvGrpSpPr>
        <p:grpSpPr>
          <a:xfrm>
            <a:off x="214765" y="1266093"/>
            <a:ext cx="9320213" cy="3661607"/>
            <a:chOff x="257909" y="1688123"/>
            <a:chExt cx="12426950" cy="488214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F846D58B-A47A-4364-A891-0E4EB3FD677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09" y="1688123"/>
              <a:ext cx="9237784" cy="4864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F980722A-8D6D-4AA2-ACA2-A578E884B3CF}"/>
                </a:ext>
              </a:extLst>
            </p:cNvPr>
            <p:cNvSpPr/>
            <p:nvPr/>
          </p:nvSpPr>
          <p:spPr>
            <a:xfrm>
              <a:off x="398585" y="4454769"/>
              <a:ext cx="844061" cy="206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16AFF4F4-372F-4D27-B2C2-02BA8F9EB835}"/>
                </a:ext>
              </a:extLst>
            </p:cNvPr>
            <p:cNvSpPr/>
            <p:nvPr/>
          </p:nvSpPr>
          <p:spPr>
            <a:xfrm>
              <a:off x="539750" y="5064369"/>
              <a:ext cx="2766158" cy="1505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599918B-E355-424E-989C-D10DE201975F}"/>
                </a:ext>
              </a:extLst>
            </p:cNvPr>
            <p:cNvSpPr/>
            <p:nvPr/>
          </p:nvSpPr>
          <p:spPr>
            <a:xfrm>
              <a:off x="6036410" y="5029542"/>
              <a:ext cx="3681534" cy="1505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06F992F-1F56-4641-8EAB-BA3021A717B4}"/>
                </a:ext>
              </a:extLst>
            </p:cNvPr>
            <p:cNvSpPr/>
            <p:nvPr/>
          </p:nvSpPr>
          <p:spPr>
            <a:xfrm>
              <a:off x="2351210" y="5169877"/>
              <a:ext cx="1324219" cy="31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6C642F5A-6BB9-468A-B4A6-9DEB974CBF54}"/>
                </a:ext>
              </a:extLst>
            </p:cNvPr>
            <p:cNvSpPr/>
            <p:nvPr/>
          </p:nvSpPr>
          <p:spPr>
            <a:xfrm>
              <a:off x="5738691" y="5169876"/>
              <a:ext cx="1324219" cy="31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204E3FC-9EA4-4750-A678-0F607E42FD93}"/>
                </a:ext>
              </a:extLst>
            </p:cNvPr>
            <p:cNvSpPr/>
            <p:nvPr/>
          </p:nvSpPr>
          <p:spPr>
            <a:xfrm>
              <a:off x="6108212" y="4876971"/>
              <a:ext cx="1324219" cy="31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25324C5-C274-406C-939C-A6C5315105FA}"/>
                </a:ext>
              </a:extLst>
            </p:cNvPr>
            <p:cNvSpPr/>
            <p:nvPr/>
          </p:nvSpPr>
          <p:spPr>
            <a:xfrm>
              <a:off x="5275385" y="3962226"/>
              <a:ext cx="949568" cy="780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3E74A3A-13C2-418F-9969-D6F128523027}"/>
                </a:ext>
              </a:extLst>
            </p:cNvPr>
            <p:cNvSpPr/>
            <p:nvPr/>
          </p:nvSpPr>
          <p:spPr>
            <a:xfrm>
              <a:off x="5404338" y="4595446"/>
              <a:ext cx="422033" cy="55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4A33404-B45E-4064-A449-2E1F9B572978}"/>
                </a:ext>
              </a:extLst>
            </p:cNvPr>
            <p:cNvSpPr/>
            <p:nvPr/>
          </p:nvSpPr>
          <p:spPr>
            <a:xfrm>
              <a:off x="509710" y="3886022"/>
              <a:ext cx="1377705" cy="59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14" name="Boog 13">
              <a:extLst>
                <a:ext uri="{FF2B5EF4-FFF2-40B4-BE49-F238E27FC236}">
                  <a16:creationId xmlns:a16="http://schemas.microsoft.com/office/drawing/2014/main" id="{8DED2005-6CD3-4F2F-962D-6CB42791C128}"/>
                </a:ext>
              </a:extLst>
            </p:cNvPr>
            <p:cNvSpPr/>
            <p:nvPr/>
          </p:nvSpPr>
          <p:spPr>
            <a:xfrm flipH="1">
              <a:off x="5738691" y="4959203"/>
              <a:ext cx="4794249" cy="592190"/>
            </a:xfrm>
            <a:prstGeom prst="arc">
              <a:avLst>
                <a:gd name="adj1" fmla="val 16200000"/>
                <a:gd name="adj2" fmla="val 1"/>
              </a:avLst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A0D4CED-6929-4909-8574-237331AFBC6A}"/>
                </a:ext>
              </a:extLst>
            </p:cNvPr>
            <p:cNvSpPr txBox="1"/>
            <p:nvPr/>
          </p:nvSpPr>
          <p:spPr>
            <a:xfrm>
              <a:off x="6756693" y="2811582"/>
              <a:ext cx="17875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nl-NL" sz="1350" dirty="0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6B1E86D-F803-4081-979A-6F3C0700531C}"/>
                </a:ext>
              </a:extLst>
            </p:cNvPr>
            <p:cNvSpPr txBox="1"/>
            <p:nvPr/>
          </p:nvSpPr>
          <p:spPr>
            <a:xfrm>
              <a:off x="4431323" y="4742329"/>
              <a:ext cx="63402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nl-NL" sz="1350" dirty="0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B3620B9-36C9-4223-AD43-74D775A0527E}"/>
                </a:ext>
              </a:extLst>
            </p:cNvPr>
            <p:cNvSpPr/>
            <p:nvPr/>
          </p:nvSpPr>
          <p:spPr>
            <a:xfrm>
              <a:off x="5636235" y="5391589"/>
              <a:ext cx="943953" cy="225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7DE2C30-89BD-4152-9C77-24713DC3BDF3}"/>
                </a:ext>
              </a:extLst>
            </p:cNvPr>
            <p:cNvSpPr/>
            <p:nvPr/>
          </p:nvSpPr>
          <p:spPr>
            <a:xfrm>
              <a:off x="2940538" y="5447360"/>
              <a:ext cx="943953" cy="225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19" name="Boog 18">
              <a:extLst>
                <a:ext uri="{FF2B5EF4-FFF2-40B4-BE49-F238E27FC236}">
                  <a16:creationId xmlns:a16="http://schemas.microsoft.com/office/drawing/2014/main" id="{E6634B8C-785B-4D84-AE96-4E82E4D58359}"/>
                </a:ext>
              </a:extLst>
            </p:cNvPr>
            <p:cNvSpPr/>
            <p:nvPr/>
          </p:nvSpPr>
          <p:spPr>
            <a:xfrm rot="10800000">
              <a:off x="5404338" y="5040907"/>
              <a:ext cx="1564345" cy="503270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2" name="Boog 21">
              <a:extLst>
                <a:ext uri="{FF2B5EF4-FFF2-40B4-BE49-F238E27FC236}">
                  <a16:creationId xmlns:a16="http://schemas.microsoft.com/office/drawing/2014/main" id="{464C7F4B-5325-4E06-8967-F946579A3ACE}"/>
                </a:ext>
              </a:extLst>
            </p:cNvPr>
            <p:cNvSpPr/>
            <p:nvPr/>
          </p:nvSpPr>
          <p:spPr>
            <a:xfrm rot="10800000" flipH="1">
              <a:off x="2786802" y="5064369"/>
              <a:ext cx="1272072" cy="503270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3" name="Boog 22">
              <a:extLst>
                <a:ext uri="{FF2B5EF4-FFF2-40B4-BE49-F238E27FC236}">
                  <a16:creationId xmlns:a16="http://schemas.microsoft.com/office/drawing/2014/main" id="{66C8CBF8-FCE1-43B4-8A0C-1B08B370A8E0}"/>
                </a:ext>
              </a:extLst>
            </p:cNvPr>
            <p:cNvSpPr/>
            <p:nvPr/>
          </p:nvSpPr>
          <p:spPr>
            <a:xfrm rot="10800000" flipV="1">
              <a:off x="5735514" y="4712770"/>
              <a:ext cx="1530888" cy="692500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4" name="Boog 23">
              <a:extLst>
                <a:ext uri="{FF2B5EF4-FFF2-40B4-BE49-F238E27FC236}">
                  <a16:creationId xmlns:a16="http://schemas.microsoft.com/office/drawing/2014/main" id="{736E9F04-D0F2-4D0A-B93D-1B3C5AD3AE45}"/>
                </a:ext>
              </a:extLst>
            </p:cNvPr>
            <p:cNvSpPr/>
            <p:nvPr/>
          </p:nvSpPr>
          <p:spPr>
            <a:xfrm rot="10800000" flipH="1" flipV="1">
              <a:off x="2221901" y="4583132"/>
              <a:ext cx="1531321" cy="692500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5" name="Boog 24">
              <a:extLst>
                <a:ext uri="{FF2B5EF4-FFF2-40B4-BE49-F238E27FC236}">
                  <a16:creationId xmlns:a16="http://schemas.microsoft.com/office/drawing/2014/main" id="{1524D44A-1889-4C69-BCCC-8CDEA2880423}"/>
                </a:ext>
              </a:extLst>
            </p:cNvPr>
            <p:cNvSpPr/>
            <p:nvPr/>
          </p:nvSpPr>
          <p:spPr>
            <a:xfrm rot="10800000" flipV="1">
              <a:off x="6587509" y="4278240"/>
              <a:ext cx="725662" cy="692500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6" name="Boog 25">
              <a:extLst>
                <a:ext uri="{FF2B5EF4-FFF2-40B4-BE49-F238E27FC236}">
                  <a16:creationId xmlns:a16="http://schemas.microsoft.com/office/drawing/2014/main" id="{4B5F57D1-0636-4BE1-B646-95BB71CE4942}"/>
                </a:ext>
              </a:extLst>
            </p:cNvPr>
            <p:cNvSpPr/>
            <p:nvPr/>
          </p:nvSpPr>
          <p:spPr>
            <a:xfrm rot="10800000" flipV="1">
              <a:off x="6924792" y="3797105"/>
              <a:ext cx="725662" cy="692500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137138A-ED6B-42B3-A3CA-18FF5B6C337B}"/>
                </a:ext>
              </a:extLst>
            </p:cNvPr>
            <p:cNvSpPr txBox="1"/>
            <p:nvPr/>
          </p:nvSpPr>
          <p:spPr>
            <a:xfrm>
              <a:off x="5550261" y="4448621"/>
              <a:ext cx="94956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50" dirty="0"/>
                <a:t>Afspoeling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DB6EE4AF-C52F-46EA-972A-5E8FECFED7FE}"/>
                </a:ext>
              </a:extLst>
            </p:cNvPr>
            <p:cNvSpPr txBox="1"/>
            <p:nvPr/>
          </p:nvSpPr>
          <p:spPr>
            <a:xfrm>
              <a:off x="5328010" y="5625882"/>
              <a:ext cx="10493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50" dirty="0"/>
                <a:t>Drainerende werking 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A7ED853-C2E3-4D5B-B902-5506A9258CAD}"/>
                </a:ext>
              </a:extLst>
            </p:cNvPr>
            <p:cNvSpPr txBox="1"/>
            <p:nvPr/>
          </p:nvSpPr>
          <p:spPr>
            <a:xfrm>
              <a:off x="3150757" y="5658129"/>
              <a:ext cx="10493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50" dirty="0"/>
                <a:t>Drainerende werking 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791F734D-BFD3-4F88-9EAA-E3DC192D6D16}"/>
                </a:ext>
              </a:extLst>
            </p:cNvPr>
            <p:cNvSpPr txBox="1"/>
            <p:nvPr/>
          </p:nvSpPr>
          <p:spPr>
            <a:xfrm>
              <a:off x="3018568" y="4327583"/>
              <a:ext cx="94956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50" dirty="0"/>
                <a:t>Afspoeling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418A4D41-2E76-45A1-84A5-C414167234F9}"/>
                </a:ext>
              </a:extLst>
            </p:cNvPr>
            <p:cNvSpPr txBox="1"/>
            <p:nvPr/>
          </p:nvSpPr>
          <p:spPr>
            <a:xfrm>
              <a:off x="1887416" y="3797104"/>
              <a:ext cx="178801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50" dirty="0"/>
                <a:t>Luchtdepositie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6C6A9D4-606C-42F4-93F2-1E7A1A329155}"/>
                </a:ext>
              </a:extLst>
            </p:cNvPr>
            <p:cNvSpPr/>
            <p:nvPr/>
          </p:nvSpPr>
          <p:spPr>
            <a:xfrm>
              <a:off x="4431323" y="1922585"/>
              <a:ext cx="1946031" cy="193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 err="1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E6D69B66-CD8A-4C42-A101-64DCD39E3E1F}"/>
                </a:ext>
              </a:extLst>
            </p:cNvPr>
            <p:cNvSpPr txBox="1"/>
            <p:nvPr/>
          </p:nvSpPr>
          <p:spPr>
            <a:xfrm>
              <a:off x="1670784" y="4747939"/>
              <a:ext cx="164684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50" dirty="0"/>
                <a:t>Uitloging door regen</a:t>
              </a:r>
            </a:p>
          </p:txBody>
        </p:sp>
        <p:sp>
          <p:nvSpPr>
            <p:cNvPr id="35" name="Boog 34">
              <a:extLst>
                <a:ext uri="{FF2B5EF4-FFF2-40B4-BE49-F238E27FC236}">
                  <a16:creationId xmlns:a16="http://schemas.microsoft.com/office/drawing/2014/main" id="{D2DC2BAD-FDF0-431E-8EBC-358EC87CFDED}"/>
                </a:ext>
              </a:extLst>
            </p:cNvPr>
            <p:cNvSpPr/>
            <p:nvPr/>
          </p:nvSpPr>
          <p:spPr>
            <a:xfrm flipH="1" flipV="1">
              <a:off x="7208229" y="4460171"/>
              <a:ext cx="5476630" cy="978559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chemeClr val="accent1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36" name="Boog 35">
              <a:extLst>
                <a:ext uri="{FF2B5EF4-FFF2-40B4-BE49-F238E27FC236}">
                  <a16:creationId xmlns:a16="http://schemas.microsoft.com/office/drawing/2014/main" id="{0C5969E5-5E80-4ACC-BF59-7BBC0BECC2E8}"/>
                </a:ext>
              </a:extLst>
            </p:cNvPr>
            <p:cNvSpPr/>
            <p:nvPr/>
          </p:nvSpPr>
          <p:spPr>
            <a:xfrm flipH="1" flipV="1">
              <a:off x="6607297" y="4327581"/>
              <a:ext cx="3091887" cy="978559"/>
            </a:xfrm>
            <a:prstGeom prst="arc">
              <a:avLst>
                <a:gd name="adj1" fmla="val 16200000"/>
                <a:gd name="adj2" fmla="val 89196"/>
              </a:avLst>
            </a:prstGeom>
            <a:ln w="38100">
              <a:solidFill>
                <a:schemeClr val="accent1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C8FEE7D2-08A7-4646-A407-8AC72785F455}"/>
                </a:ext>
              </a:extLst>
            </p:cNvPr>
            <p:cNvSpPr txBox="1"/>
            <p:nvPr/>
          </p:nvSpPr>
          <p:spPr>
            <a:xfrm>
              <a:off x="10040816" y="4912638"/>
              <a:ext cx="169984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350" dirty="0">
                  <a:solidFill>
                    <a:schemeClr val="accent1">
                      <a:lumMod val="50000"/>
                    </a:schemeClr>
                  </a:solidFill>
                </a:rPr>
                <a:t>Naar rioolsysteem</a:t>
              </a:r>
            </a:p>
          </p:txBody>
        </p:sp>
      </p:grpSp>
      <p:sp>
        <p:nvSpPr>
          <p:cNvPr id="39" name="Boog 38">
            <a:extLst>
              <a:ext uri="{FF2B5EF4-FFF2-40B4-BE49-F238E27FC236}">
                <a16:creationId xmlns:a16="http://schemas.microsoft.com/office/drawing/2014/main" id="{540D7FC2-E444-4BB1-A630-CEE4480EEBB4}"/>
              </a:ext>
            </a:extLst>
          </p:cNvPr>
          <p:cNvSpPr/>
          <p:nvPr/>
        </p:nvSpPr>
        <p:spPr>
          <a:xfrm>
            <a:off x="-960149" y="3736985"/>
            <a:ext cx="3794065" cy="444143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2BEF3B82-B31C-4283-BFD6-EE8C332A4779}"/>
              </a:ext>
            </a:extLst>
          </p:cNvPr>
          <p:cNvCxnSpPr>
            <a:cxnSpLocks/>
          </p:cNvCxnSpPr>
          <p:nvPr/>
        </p:nvCxnSpPr>
        <p:spPr>
          <a:xfrm>
            <a:off x="4783016" y="3772157"/>
            <a:ext cx="0" cy="3426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3CE0BE47-833F-4077-8E2D-6AD35302B472}"/>
              </a:ext>
            </a:extLst>
          </p:cNvPr>
          <p:cNvCxnSpPr>
            <a:cxnSpLocks/>
          </p:cNvCxnSpPr>
          <p:nvPr/>
        </p:nvCxnSpPr>
        <p:spPr>
          <a:xfrm>
            <a:off x="7121770" y="3671174"/>
            <a:ext cx="0" cy="3426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B5BABA4F-54B1-4CEB-B097-1C6ABD6984C0}"/>
              </a:ext>
            </a:extLst>
          </p:cNvPr>
          <p:cNvSpPr txBox="1">
            <a:spLocks/>
          </p:cNvSpPr>
          <p:nvPr/>
        </p:nvSpPr>
        <p:spPr>
          <a:xfrm>
            <a:off x="681949" y="291455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20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Conceptueel</a:t>
            </a:r>
            <a:r>
              <a:rPr lang="en-US" dirty="0"/>
              <a:t> model </a:t>
            </a:r>
            <a:r>
              <a:rPr lang="en-US" dirty="0" err="1"/>
              <a:t>luchtdepositie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DE70-F42C-4882-A2A2-71AF449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2" y="367436"/>
            <a:ext cx="7850189" cy="428625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1"/>
                </a:solidFill>
              </a:rPr>
              <a:t>Waar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hebben</a:t>
            </a:r>
            <a:r>
              <a:rPr lang="en-GB" sz="2400" b="1" dirty="0">
                <a:solidFill>
                  <a:schemeClr val="accent1"/>
                </a:solidFill>
              </a:rPr>
              <a:t> we PFAS </a:t>
            </a:r>
            <a:r>
              <a:rPr lang="en-GB" sz="2400" b="1" dirty="0" err="1">
                <a:solidFill>
                  <a:schemeClr val="accent1"/>
                </a:solidFill>
              </a:rPr>
              <a:t>gemeten</a:t>
            </a:r>
            <a:r>
              <a:rPr lang="en-GB" sz="2400" b="1" dirty="0">
                <a:solidFill>
                  <a:schemeClr val="accent1"/>
                </a:solidFill>
              </a:rPr>
              <a:t>: (</a:t>
            </a:r>
            <a:r>
              <a:rPr lang="en-GB" sz="2400" b="1" dirty="0" err="1">
                <a:solidFill>
                  <a:schemeClr val="accent1"/>
                </a:solidFill>
              </a:rPr>
              <a:t>Grond</a:t>
            </a:r>
            <a:r>
              <a:rPr lang="en-GB" sz="2400" b="1" dirty="0">
                <a:solidFill>
                  <a:schemeClr val="accent1"/>
                </a:solidFill>
              </a:rPr>
              <a:t>-)water</a:t>
            </a:r>
            <a:br>
              <a:rPr lang="en-GB" sz="2400" b="1" dirty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4391-D1B8-42D3-9F6B-8C31FF6CC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742" y="4201820"/>
            <a:ext cx="4993892" cy="2005949"/>
          </a:xfrm>
        </p:spPr>
        <p:txBody>
          <a:bodyPr/>
          <a:lstStyle/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43BEEE-6080-4014-BA17-CD7667FFA479}"/>
              </a:ext>
            </a:extLst>
          </p:cNvPr>
          <p:cNvSpPr txBox="1"/>
          <p:nvPr/>
        </p:nvSpPr>
        <p:spPr>
          <a:xfrm>
            <a:off x="555583" y="1059582"/>
            <a:ext cx="3549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PFAS in 96% </a:t>
            </a:r>
            <a:r>
              <a:rPr lang="en-US" sz="1600" dirty="0" err="1"/>
              <a:t>peilbuizen</a:t>
            </a:r>
            <a:r>
              <a:rPr lang="en-US" sz="1600" dirty="0"/>
              <a:t> van 29 </a:t>
            </a:r>
            <a:r>
              <a:rPr lang="en-US" sz="1600" dirty="0" err="1"/>
              <a:t>onderzochte</a:t>
            </a:r>
            <a:r>
              <a:rPr lang="en-US" sz="1600" dirty="0"/>
              <a:t> </a:t>
            </a:r>
            <a:r>
              <a:rPr lang="en-US" sz="1600" dirty="0" err="1"/>
              <a:t>potentiële</a:t>
            </a:r>
            <a:r>
              <a:rPr lang="en-US" sz="1600" dirty="0"/>
              <a:t> </a:t>
            </a:r>
            <a:r>
              <a:rPr lang="en-US" sz="1600" dirty="0" err="1"/>
              <a:t>bronlocaties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Oppervlakte water </a:t>
            </a:r>
            <a:r>
              <a:rPr lang="en-US" sz="1600" dirty="0" err="1"/>
              <a:t>concentratie</a:t>
            </a:r>
            <a:r>
              <a:rPr lang="en-US" sz="1600" dirty="0"/>
              <a:t> PFOS of PFOA </a:t>
            </a:r>
            <a:r>
              <a:rPr lang="en-US" sz="1600" dirty="0" err="1"/>
              <a:t>gemiddeld</a:t>
            </a:r>
            <a:r>
              <a:rPr lang="en-US" sz="1600" dirty="0"/>
              <a:t> 5-10 ng/l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&gt;50% </a:t>
            </a:r>
            <a:r>
              <a:rPr lang="en-US" sz="1600" dirty="0" err="1"/>
              <a:t>concentratie</a:t>
            </a:r>
            <a:r>
              <a:rPr lang="en-US" sz="1600" dirty="0"/>
              <a:t> PFOS </a:t>
            </a:r>
            <a:r>
              <a:rPr lang="en-US" sz="1600" dirty="0" err="1"/>
              <a:t>boven</a:t>
            </a:r>
            <a:r>
              <a:rPr lang="en-US" sz="1600" dirty="0"/>
              <a:t> de AA-EQS;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99% van </a:t>
            </a:r>
            <a:r>
              <a:rPr lang="en-US" sz="1600" dirty="0" err="1"/>
              <a:t>oppervlaktewater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drinkwater</a:t>
            </a:r>
            <a:r>
              <a:rPr lang="en-US" sz="1600" dirty="0"/>
              <a:t> </a:t>
            </a:r>
            <a:r>
              <a:rPr lang="en-US" sz="1600" dirty="0" err="1"/>
              <a:t>bevat</a:t>
            </a:r>
            <a:r>
              <a:rPr lang="en-US" sz="1600" dirty="0"/>
              <a:t> PFAS,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1-4% van </a:t>
            </a:r>
            <a:r>
              <a:rPr lang="en-US" sz="1600" dirty="0" err="1"/>
              <a:t>grondwater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drinkwater</a:t>
            </a:r>
            <a:r>
              <a:rPr lang="en-US" sz="1600" dirty="0"/>
              <a:t> </a:t>
            </a:r>
            <a:r>
              <a:rPr lang="en-US" sz="1600" dirty="0" err="1"/>
              <a:t>bevat</a:t>
            </a:r>
            <a:r>
              <a:rPr lang="en-US" sz="1600" dirty="0"/>
              <a:t> PFAS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5FBE395-8754-49CD-9EBA-1E07C71D1A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0932"/>
            <a:ext cx="4592320" cy="2921635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3B24FA2-41A8-4BF4-9446-DDB0D019FDEA}"/>
              </a:ext>
            </a:extLst>
          </p:cNvPr>
          <p:cNvSpPr txBox="1"/>
          <p:nvPr/>
        </p:nvSpPr>
        <p:spPr>
          <a:xfrm>
            <a:off x="4310477" y="4075792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Gemiddelde</a:t>
            </a:r>
            <a:r>
              <a:rPr lang="en-US" sz="1200" dirty="0"/>
              <a:t> </a:t>
            </a:r>
            <a:r>
              <a:rPr lang="en-US" sz="1200" dirty="0" err="1"/>
              <a:t>concentraties</a:t>
            </a:r>
            <a:r>
              <a:rPr lang="en-US" sz="1200" dirty="0"/>
              <a:t> in </a:t>
            </a:r>
            <a:r>
              <a:rPr lang="en-US" sz="1200" dirty="0" err="1"/>
              <a:t>oppervlaktewater</a:t>
            </a:r>
            <a:r>
              <a:rPr lang="en-US" sz="1200" dirty="0"/>
              <a:t> in 2013-2015</a:t>
            </a:r>
          </a:p>
        </p:txBody>
      </p:sp>
    </p:spTree>
    <p:extLst>
      <p:ext uri="{BB962C8B-B14F-4D97-AF65-F5344CB8AC3E}">
        <p14:creationId xmlns:p14="http://schemas.microsoft.com/office/powerpoint/2010/main" val="408810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DE70-F42C-4882-A2A2-71AF449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4" y="266700"/>
            <a:ext cx="7850189" cy="428625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1"/>
                </a:solidFill>
              </a:rPr>
              <a:t>Waar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hebben</a:t>
            </a:r>
            <a:r>
              <a:rPr lang="en-GB" sz="2400" b="1" dirty="0">
                <a:solidFill>
                  <a:schemeClr val="accent1"/>
                </a:solidFill>
              </a:rPr>
              <a:t> we PFAS </a:t>
            </a:r>
            <a:r>
              <a:rPr lang="en-GB" sz="2400" b="1" dirty="0" err="1">
                <a:solidFill>
                  <a:schemeClr val="accent1"/>
                </a:solidFill>
              </a:rPr>
              <a:t>gemeten</a:t>
            </a:r>
            <a:r>
              <a:rPr lang="en-GB" sz="2400" b="1" dirty="0">
                <a:solidFill>
                  <a:schemeClr val="accent1"/>
                </a:solidFill>
              </a:rPr>
              <a:t>: </a:t>
            </a:r>
            <a:r>
              <a:rPr lang="en-GB" sz="2400" b="1" dirty="0" err="1">
                <a:solidFill>
                  <a:schemeClr val="accent1"/>
                </a:solidFill>
              </a:rPr>
              <a:t>Grond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CF0DB-F717-4FB4-A04B-40218BD4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4391-D1B8-42D3-9F6B-8C31FF6CC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742" y="4201820"/>
            <a:ext cx="4993892" cy="2005949"/>
          </a:xfrm>
        </p:spPr>
        <p:txBody>
          <a:bodyPr/>
          <a:lstStyle/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43BEEE-6080-4014-BA17-CD7667FFA479}"/>
              </a:ext>
            </a:extLst>
          </p:cNvPr>
          <p:cNvSpPr txBox="1"/>
          <p:nvPr/>
        </p:nvSpPr>
        <p:spPr>
          <a:xfrm>
            <a:off x="590136" y="762888"/>
            <a:ext cx="8158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Geografisch</a:t>
            </a:r>
            <a:r>
              <a:rPr lang="en-US" sz="1600" dirty="0"/>
              <a:t> </a:t>
            </a:r>
            <a:r>
              <a:rPr lang="en-US" sz="1600" dirty="0" err="1"/>
              <a:t>gezien</a:t>
            </a:r>
            <a:r>
              <a:rPr lang="en-US" sz="1600" dirty="0"/>
              <a:t> </a:t>
            </a:r>
            <a:r>
              <a:rPr lang="en-US" sz="1600" dirty="0" err="1"/>
              <a:t>weinig</a:t>
            </a:r>
            <a:r>
              <a:rPr lang="en-US" sz="1600" dirty="0"/>
              <a:t> data </a:t>
            </a:r>
            <a:r>
              <a:rPr lang="en-US" sz="1600" dirty="0" err="1"/>
              <a:t>beschikbaar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</a:t>
            </a:r>
            <a:r>
              <a:rPr lang="en-US" sz="1600" dirty="0" err="1"/>
              <a:t>beschikbaar</a:t>
            </a:r>
            <a:r>
              <a:rPr lang="en-US" sz="1600" dirty="0"/>
              <a:t> </a:t>
            </a:r>
            <a:r>
              <a:rPr lang="en-US" sz="1600" dirty="0" err="1"/>
              <a:t>uit</a:t>
            </a:r>
            <a:r>
              <a:rPr lang="en-US" sz="1600" dirty="0"/>
              <a:t> Haarlemmermeer/</a:t>
            </a:r>
            <a:r>
              <a:rPr lang="en-US" sz="1600" dirty="0" err="1"/>
              <a:t>regio</a:t>
            </a:r>
            <a:r>
              <a:rPr lang="en-US" sz="1600" dirty="0"/>
              <a:t> </a:t>
            </a:r>
            <a:r>
              <a:rPr lang="en-US" sz="1600" dirty="0" err="1"/>
              <a:t>Noordzeekanaal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regio</a:t>
            </a:r>
            <a:r>
              <a:rPr lang="en-US" sz="1600" dirty="0"/>
              <a:t> Dordrecht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Verhoogde</a:t>
            </a:r>
            <a:r>
              <a:rPr lang="en-US" sz="1600" dirty="0"/>
              <a:t> </a:t>
            </a:r>
            <a:r>
              <a:rPr lang="en-US" sz="1600" dirty="0" err="1"/>
              <a:t>achtergrondbelasting</a:t>
            </a:r>
            <a:r>
              <a:rPr lang="en-US" sz="1600" dirty="0"/>
              <a:t> </a:t>
            </a:r>
            <a:r>
              <a:rPr lang="en-US" sz="1600" dirty="0" err="1"/>
              <a:t>aanwezig</a:t>
            </a:r>
            <a:endParaRPr lang="en-US" sz="1600" dirty="0"/>
          </a:p>
          <a:p>
            <a:r>
              <a:rPr lang="en-US" sz="1600" dirty="0"/>
              <a:t>      (</a:t>
            </a:r>
            <a:r>
              <a:rPr lang="en-US" sz="1600" dirty="0" err="1"/>
              <a:t>voorlopig</a:t>
            </a:r>
            <a:r>
              <a:rPr lang="en-US" sz="1600" dirty="0"/>
              <a:t> </a:t>
            </a:r>
            <a:r>
              <a:rPr lang="en-US" sz="1600" dirty="0" err="1"/>
              <a:t>bepaald</a:t>
            </a:r>
            <a:r>
              <a:rPr lang="en-US" sz="1600" dirty="0"/>
              <a:t> op PFOS 2 µg/</a:t>
            </a:r>
            <a:r>
              <a:rPr lang="en-US" sz="1600" dirty="0" err="1"/>
              <a:t>kgds</a:t>
            </a:r>
            <a:r>
              <a:rPr lang="en-US" sz="1600" dirty="0"/>
              <a:t>, PFOA 2,5 µg/</a:t>
            </a:r>
            <a:r>
              <a:rPr lang="en-US" sz="1600" dirty="0" err="1"/>
              <a:t>kgds</a:t>
            </a:r>
            <a:r>
              <a:rPr lang="en-US" sz="1600" dirty="0"/>
              <a:t>, 95percentiel)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		  PFOS									PFOA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A9D1019-470C-4F70-B2C8-02BEE247A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36635" r="22290" b="6711"/>
          <a:stretch/>
        </p:blipFill>
        <p:spPr bwMode="auto">
          <a:xfrm>
            <a:off x="6888236" y="2835285"/>
            <a:ext cx="2182023" cy="20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B13480A8-CED1-41F2-9E41-286F6230B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6835" r="21902" b="6201"/>
          <a:stretch/>
        </p:blipFill>
        <p:spPr bwMode="auto">
          <a:xfrm>
            <a:off x="4706612" y="2838887"/>
            <a:ext cx="2160239" cy="203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>
            <a:extLst>
              <a:ext uri="{FF2B5EF4-FFF2-40B4-BE49-F238E27FC236}">
                <a16:creationId xmlns:a16="http://schemas.microsoft.com/office/drawing/2014/main" id="{2AAEB10E-C9E6-4764-9CB8-0D7602A2C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36635" r="22346" b="6711"/>
          <a:stretch/>
        </p:blipFill>
        <p:spPr bwMode="auto">
          <a:xfrm>
            <a:off x="2413947" y="2835285"/>
            <a:ext cx="2194581" cy="203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>
            <a:extLst>
              <a:ext uri="{FF2B5EF4-FFF2-40B4-BE49-F238E27FC236}">
                <a16:creationId xmlns:a16="http://schemas.microsoft.com/office/drawing/2014/main" id="{850ED914-4E30-4443-90B8-A0942D74E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37815" r="20411" b="7672"/>
          <a:stretch/>
        </p:blipFill>
        <p:spPr bwMode="auto">
          <a:xfrm>
            <a:off x="95525" y="2831386"/>
            <a:ext cx="2297038" cy="20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6D4DEE3-8119-4646-B324-6CDC34326713}"/>
              </a:ext>
            </a:extLst>
          </p:cNvPr>
          <p:cNvSpPr/>
          <p:nvPr/>
        </p:nvSpPr>
        <p:spPr>
          <a:xfrm>
            <a:off x="1094557" y="4876800"/>
            <a:ext cx="6954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000" dirty="0">
                <a:latin typeface="Verdana" panose="020B0604030504040204" pitchFamily="34" charset="0"/>
                <a:ea typeface="Times New Roman" panose="02020603050405020304" pitchFamily="18" charset="0"/>
              </a:rPr>
              <a:t>Blauw: &lt; d; Groen:0,1-1,0; Geel:1,0-5,0 ; Oranje:5,0-10; Rood:10-50; Paars:50-100 µg/kg </a:t>
            </a:r>
            <a:r>
              <a:rPr lang="nl-NL" sz="10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d.s</a:t>
            </a:r>
            <a:r>
              <a:rPr lang="nl-NL" sz="1000" dirty="0"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nl-NL" sz="1000" dirty="0">
              <a:effectLst/>
              <a:latin typeface="Segoe UI" panose="020B0502040204020203" pitchFamily="34" charset="0"/>
              <a:ea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5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84AEE-AFB1-45CB-A255-1DF9A2BD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Ervaringen, vragen, discussie….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85B1A2-6C37-4A15-8425-6E02FCADC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8E281F-644D-42B5-A576-DDED901A0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Waardoor ontstaat de diffuse achtergrondbelasting?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bronnen hebben we nog niet voldoende onderzocht?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krijg ik grip op het scala aan verbindingen?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1592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84AEE-AFB1-45CB-A255-1DF9A2BD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Stellingen: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85B1A2-6C37-4A15-8425-6E02FCADC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8E281F-644D-42B5-A576-DDED901A0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werkelijke probleem van PFAS schuilt niet in PFOA of PFOS, maar in de kortere ketens PFBS of PFBA, die zijn veel mobieler;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Door de verscheidenheid aan eigenschappen én gebruik binnen de PFAS groep kunnen ze model staan voor vrijwel alle nieuwe en opkomende stoffen;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Vervangers van PFAS hebben dezelfde eigenschappen, dus…..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0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A29B7-1635-4E29-B757-B19F65A06E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5856" y="3741484"/>
            <a:ext cx="5615940" cy="784860"/>
          </a:xfrm>
        </p:spPr>
        <p:txBody>
          <a:bodyPr/>
          <a:lstStyle/>
          <a:p>
            <a:pPr algn="r"/>
            <a:r>
              <a:rPr lang="nl-NL" sz="3200" dirty="0">
                <a:solidFill>
                  <a:schemeClr val="accent1"/>
                </a:solidFill>
              </a:rPr>
              <a:t>www.expertisecentrumpfas.nl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DBF01EE-F4E6-4DEF-9AB0-FD97D4ACCD07}"/>
              </a:ext>
            </a:extLst>
          </p:cNvPr>
          <p:cNvSpPr txBox="1">
            <a:spLocks/>
          </p:cNvSpPr>
          <p:nvPr/>
        </p:nvSpPr>
        <p:spPr>
          <a:xfrm>
            <a:off x="647700" y="2391388"/>
            <a:ext cx="8475254" cy="1562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endParaRPr lang="en-US" sz="1089" dirty="0">
              <a:solidFill>
                <a:schemeClr val="bg1"/>
              </a:solidFill>
            </a:endParaRP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 dirty="0">
                <a:solidFill>
                  <a:schemeClr val="accent1"/>
                </a:solidFill>
              </a:rPr>
              <a:t>ARCADIS		Hans Slenders (hans.slenders@arcadis.com)</a:t>
            </a:r>
            <a:endParaRPr lang="en-US" sz="1089" u="sng" dirty="0">
              <a:solidFill>
                <a:schemeClr val="accent1"/>
              </a:solidFill>
            </a:endParaRP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 dirty="0" err="1">
                <a:solidFill>
                  <a:schemeClr val="accent1"/>
                </a:solidFill>
              </a:rPr>
              <a:t>Witteveen</a:t>
            </a:r>
            <a:r>
              <a:rPr lang="en-US" sz="1089" dirty="0">
                <a:solidFill>
                  <a:schemeClr val="accent1"/>
                </a:solidFill>
              </a:rPr>
              <a:t> + Bos	 	Martijn van Houten</a:t>
            </a:r>
            <a:r>
              <a:rPr lang="nl-NL" sz="1089" dirty="0">
                <a:solidFill>
                  <a:schemeClr val="accent1"/>
                </a:solidFill>
              </a:rPr>
              <a:t> (martijn.van.houten@witteveenbos.com)</a:t>
            </a:r>
            <a:endParaRPr lang="en-US" sz="1089" dirty="0">
              <a:solidFill>
                <a:schemeClr val="accent1"/>
              </a:solidFill>
            </a:endParaRP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 dirty="0">
                <a:solidFill>
                  <a:schemeClr val="accent1"/>
                </a:solidFill>
              </a:rPr>
              <a:t>TTE			Arne Alphenaar (</a:t>
            </a:r>
            <a:r>
              <a:rPr lang="en-US" sz="1089" dirty="0">
                <a:solidFill>
                  <a:schemeClr val="accent1"/>
                </a:solidFill>
                <a:hlinkClick r:id="rId2"/>
              </a:rPr>
              <a:t>alphenaar@engineers.nl</a:t>
            </a:r>
            <a:r>
              <a:rPr lang="en-US" sz="1089" dirty="0">
                <a:solidFill>
                  <a:schemeClr val="accent1"/>
                </a:solidFill>
              </a:rPr>
              <a:t>)</a:t>
            </a: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endParaRPr lang="en-US" sz="1089" dirty="0">
              <a:solidFill>
                <a:schemeClr val="accent1"/>
              </a:solidFill>
            </a:endParaRPr>
          </a:p>
          <a:p>
            <a:endParaRPr lang="en-US" sz="1225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7C9519-9F5B-415E-9C2B-916647086018}"/>
              </a:ext>
            </a:extLst>
          </p:cNvPr>
          <p:cNvSpPr txBox="1">
            <a:spLocks/>
          </p:cNvSpPr>
          <p:nvPr/>
        </p:nvSpPr>
        <p:spPr>
          <a:xfrm>
            <a:off x="647700" y="1216417"/>
            <a:ext cx="7850189" cy="4286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20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Vragen over deze presentatie?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572FA5-B2AE-4047-9BDB-30565119C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582184"/>
            <a:ext cx="1596423" cy="108459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D38D256-A08F-42F0-8847-9245F541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601" y="1725843"/>
            <a:ext cx="1670702" cy="7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2</a:t>
            </a:fld>
            <a:endParaRPr lang="en-GB" dirty="0">
              <a:solidFill>
                <a:srgbClr val="E4610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81" y="2095500"/>
            <a:ext cx="1122760" cy="114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16" y="1038034"/>
            <a:ext cx="1105093" cy="1057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26" y="1038034"/>
            <a:ext cx="1058227" cy="1081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3" y="3236045"/>
            <a:ext cx="1206062" cy="1097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26" y="2171726"/>
            <a:ext cx="1171915" cy="1064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25" y="3236046"/>
            <a:ext cx="1103135" cy="1023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7285" y="1313646"/>
            <a:ext cx="184731" cy="2793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en-US" sz="1350" dirty="0">
              <a:solidFill>
                <a:srgbClr val="1D1D1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3209" y="1294327"/>
            <a:ext cx="3125618" cy="46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>
                <a:solidFill>
                  <a:srgbClr val="1D1D1D"/>
                </a:solidFill>
              </a:rPr>
              <a:t>PFAS </a:t>
            </a:r>
            <a:r>
              <a:rPr lang="en-GB" sz="1350" dirty="0" err="1">
                <a:solidFill>
                  <a:srgbClr val="1D1D1D"/>
                </a:solidFill>
              </a:rPr>
              <a:t>omvatten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duizenden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componenten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zijn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aanwezig</a:t>
            </a:r>
            <a:r>
              <a:rPr lang="en-GB" sz="1350" dirty="0">
                <a:solidFill>
                  <a:srgbClr val="1D1D1D"/>
                </a:solidFill>
              </a:rPr>
              <a:t> in </a:t>
            </a:r>
            <a:r>
              <a:rPr lang="en-GB" sz="1350" dirty="0" err="1">
                <a:solidFill>
                  <a:srgbClr val="1D1D1D"/>
                </a:solidFill>
              </a:rPr>
              <a:t>meerdere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bronnen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endParaRPr lang="en-US" sz="1350" dirty="0">
              <a:solidFill>
                <a:srgbClr val="1D1D1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3208" y="2335906"/>
            <a:ext cx="3125618" cy="46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>
                <a:solidFill>
                  <a:srgbClr val="1D1D1D"/>
                </a:solidFill>
              </a:rPr>
              <a:t>PFAS </a:t>
            </a:r>
            <a:r>
              <a:rPr lang="en-GB" sz="1350" dirty="0" err="1">
                <a:solidFill>
                  <a:srgbClr val="1D1D1D"/>
                </a:solidFill>
              </a:rPr>
              <a:t>worden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wereldwijd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aangetroffen</a:t>
            </a:r>
            <a:r>
              <a:rPr lang="en-GB" sz="1350" dirty="0">
                <a:solidFill>
                  <a:srgbClr val="1D1D1D"/>
                </a:solidFill>
              </a:rPr>
              <a:t> in </a:t>
            </a:r>
            <a:r>
              <a:rPr lang="en-GB" sz="1350" dirty="0" err="1">
                <a:solidFill>
                  <a:srgbClr val="1D1D1D"/>
                </a:solidFill>
              </a:rPr>
              <a:t>drinkwater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én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grond</a:t>
            </a:r>
            <a:endParaRPr lang="en-US" sz="1350" dirty="0">
              <a:solidFill>
                <a:srgbClr val="1D1D1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904" y="3532031"/>
            <a:ext cx="3125618" cy="46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 err="1">
                <a:solidFill>
                  <a:srgbClr val="1D1D1D"/>
                </a:solidFill>
              </a:rPr>
              <a:t>Een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aantal</a:t>
            </a:r>
            <a:r>
              <a:rPr lang="en-GB" sz="1350" dirty="0">
                <a:solidFill>
                  <a:srgbClr val="1D1D1D"/>
                </a:solidFill>
              </a:rPr>
              <a:t> PFAS is </a:t>
            </a:r>
            <a:r>
              <a:rPr lang="en-GB" sz="1350" dirty="0" err="1">
                <a:solidFill>
                  <a:srgbClr val="1D1D1D"/>
                </a:solidFill>
              </a:rPr>
              <a:t>geclassificeerd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als</a:t>
            </a:r>
            <a:r>
              <a:rPr lang="en-GB" sz="1350" dirty="0">
                <a:solidFill>
                  <a:srgbClr val="1D1D1D"/>
                </a:solidFill>
              </a:rPr>
              <a:t> persistent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6260" y="1318475"/>
            <a:ext cx="3011318" cy="46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 err="1">
                <a:solidFill>
                  <a:srgbClr val="1D1D1D"/>
                </a:solidFill>
              </a:rPr>
              <a:t>Geavanceerde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chemische</a:t>
            </a:r>
            <a:r>
              <a:rPr lang="en-GB" sz="1350" dirty="0">
                <a:solidFill>
                  <a:srgbClr val="1D1D1D"/>
                </a:solidFill>
              </a:rPr>
              <a:t> analyses </a:t>
            </a:r>
            <a:r>
              <a:rPr lang="en-GB" sz="1350" dirty="0" err="1">
                <a:solidFill>
                  <a:srgbClr val="1D1D1D"/>
                </a:solidFill>
              </a:rPr>
              <a:t>zijn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nodig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voor</a:t>
            </a:r>
            <a:r>
              <a:rPr lang="en-GB" sz="1350" dirty="0">
                <a:solidFill>
                  <a:srgbClr val="1D1D1D"/>
                </a:solidFill>
              </a:rPr>
              <a:t> de </a:t>
            </a:r>
            <a:r>
              <a:rPr lang="en-GB" sz="1350" dirty="0" err="1">
                <a:solidFill>
                  <a:srgbClr val="1D1D1D"/>
                </a:solidFill>
              </a:rPr>
              <a:t>detectie</a:t>
            </a:r>
            <a:r>
              <a:rPr lang="en-GB" sz="1350" dirty="0">
                <a:solidFill>
                  <a:srgbClr val="1D1D1D"/>
                </a:solidFill>
              </a:rPr>
              <a:t> van PFAS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6260" y="2418009"/>
            <a:ext cx="3125618" cy="653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 err="1">
                <a:solidFill>
                  <a:srgbClr val="1D1D1D"/>
                </a:solidFill>
              </a:rPr>
              <a:t>Geen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enkele</a:t>
            </a:r>
            <a:r>
              <a:rPr lang="en-GB" sz="1350" dirty="0">
                <a:solidFill>
                  <a:srgbClr val="1D1D1D"/>
                </a:solidFill>
              </a:rPr>
              <a:t> PFASs </a:t>
            </a:r>
            <a:r>
              <a:rPr lang="en-GB" sz="1350" dirty="0" err="1">
                <a:solidFill>
                  <a:srgbClr val="1D1D1D"/>
                </a:solidFill>
              </a:rPr>
              <a:t>breekt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volledig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biologisch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af</a:t>
            </a:r>
            <a:r>
              <a:rPr lang="en-GB" sz="1350" dirty="0">
                <a:solidFill>
                  <a:srgbClr val="1D1D1D"/>
                </a:solidFill>
              </a:rPr>
              <a:t>, </a:t>
            </a:r>
            <a:r>
              <a:rPr lang="en-GB" sz="1350" dirty="0" err="1">
                <a:solidFill>
                  <a:srgbClr val="1D1D1D"/>
                </a:solidFill>
              </a:rPr>
              <a:t>sommige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worden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omgezet</a:t>
            </a:r>
            <a:r>
              <a:rPr lang="en-GB" sz="1350" dirty="0">
                <a:solidFill>
                  <a:srgbClr val="1D1D1D"/>
                </a:solidFill>
              </a:rPr>
              <a:t> in </a:t>
            </a:r>
            <a:r>
              <a:rPr lang="en-GB" sz="1350" dirty="0" err="1">
                <a:solidFill>
                  <a:srgbClr val="1D1D1D"/>
                </a:solidFill>
              </a:rPr>
              <a:t>persistente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dochterproducten</a:t>
            </a:r>
            <a:endParaRPr lang="en-GB" sz="1350" dirty="0">
              <a:solidFill>
                <a:srgbClr val="1D1D1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260" y="3532031"/>
            <a:ext cx="3125618" cy="46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 err="1">
                <a:solidFill>
                  <a:srgbClr val="1D1D1D"/>
                </a:solidFill>
              </a:rPr>
              <a:t>Snelle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toename</a:t>
            </a:r>
            <a:r>
              <a:rPr lang="en-GB" sz="1350" dirty="0">
                <a:solidFill>
                  <a:srgbClr val="1D1D1D"/>
                </a:solidFill>
              </a:rPr>
              <a:t> van </a:t>
            </a:r>
            <a:r>
              <a:rPr lang="en-GB" sz="1350" dirty="0" err="1">
                <a:solidFill>
                  <a:srgbClr val="1D1D1D"/>
                </a:solidFill>
              </a:rPr>
              <a:t>aandacht</a:t>
            </a:r>
            <a:r>
              <a:rPr lang="en-GB" sz="1350" dirty="0">
                <a:solidFill>
                  <a:srgbClr val="1D1D1D"/>
                </a:solidFill>
              </a:rPr>
              <a:t> </a:t>
            </a:r>
            <a:r>
              <a:rPr lang="en-GB" sz="1350" dirty="0" err="1">
                <a:solidFill>
                  <a:srgbClr val="1D1D1D"/>
                </a:solidFill>
              </a:rPr>
              <a:t>voor</a:t>
            </a:r>
            <a:r>
              <a:rPr lang="en-GB" sz="1350" dirty="0">
                <a:solidFill>
                  <a:srgbClr val="1D1D1D"/>
                </a:solidFill>
              </a:rPr>
              <a:t> PFAS in </a:t>
            </a:r>
            <a:r>
              <a:rPr lang="en-GB" sz="1350" dirty="0" err="1">
                <a:solidFill>
                  <a:srgbClr val="1D1D1D"/>
                </a:solidFill>
              </a:rPr>
              <a:t>beleid</a:t>
            </a:r>
            <a:endParaRPr lang="en-GB" sz="1350" dirty="0">
              <a:solidFill>
                <a:srgbClr val="1D1D1D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12F406-52E0-49C4-89B0-C8D9C95C5DC9}"/>
              </a:ext>
            </a:extLst>
          </p:cNvPr>
          <p:cNvSpPr txBox="1">
            <a:spLocks/>
          </p:cNvSpPr>
          <p:nvPr/>
        </p:nvSpPr>
        <p:spPr>
          <a:xfrm>
            <a:off x="257519" y="283500"/>
            <a:ext cx="5761278" cy="472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/>
              <a:t>PFAS </a:t>
            </a:r>
            <a:r>
              <a:rPr lang="en-AU" sz="2400" dirty="0" err="1"/>
              <a:t>Introductie</a:t>
            </a:r>
            <a:endParaRPr lang="en-AU" sz="2400" dirty="0"/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id="{109D4B25-DA4B-4BC7-A061-112FBB909201}"/>
              </a:ext>
            </a:extLst>
          </p:cNvPr>
          <p:cNvSpPr txBox="1">
            <a:spLocks/>
          </p:cNvSpPr>
          <p:nvPr/>
        </p:nvSpPr>
        <p:spPr>
          <a:xfrm>
            <a:off x="3318723" y="4970145"/>
            <a:ext cx="2507456" cy="189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>
                <a:solidFill>
                  <a:schemeClr val="bg2"/>
                </a:solidFill>
                <a:ea typeface="Calibri" panose="020F0502020204030204" pitchFamily="34" charset="0"/>
              </a:rPr>
              <a:t>Property of Arcadis, all rights reserved </a:t>
            </a:r>
            <a:endParaRPr lang="en-US" sz="825" dirty="0">
              <a:solidFill>
                <a:schemeClr val="bg2"/>
              </a:solidFill>
            </a:endParaRPr>
          </a:p>
          <a:p>
            <a:pPr algn="ctr"/>
            <a:endParaRPr lang="en-US" sz="825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7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DE70-F42C-4882-A2A2-71AF449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2" y="692146"/>
            <a:ext cx="7850189" cy="428625"/>
          </a:xfrm>
        </p:spPr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</a:rPr>
              <a:t>Per- </a:t>
            </a:r>
            <a:r>
              <a:rPr lang="en-GB" sz="2400" b="1" dirty="0" err="1">
                <a:solidFill>
                  <a:schemeClr val="accent1"/>
                </a:solidFill>
              </a:rPr>
              <a:t>en</a:t>
            </a:r>
            <a:r>
              <a:rPr lang="en-GB" sz="2400" b="1" dirty="0">
                <a:solidFill>
                  <a:schemeClr val="accent1"/>
                </a:solidFill>
              </a:rPr>
              <a:t> poly Fluor Alkyl </a:t>
            </a:r>
            <a:r>
              <a:rPr lang="en-GB" sz="2400" b="1" dirty="0" err="1">
                <a:solidFill>
                  <a:schemeClr val="accent1"/>
                </a:solidFill>
              </a:rPr>
              <a:t>Stoffen</a:t>
            </a:r>
            <a:r>
              <a:rPr lang="en-GB" sz="2400" b="1" dirty="0">
                <a:solidFill>
                  <a:schemeClr val="accent1"/>
                </a:solidFill>
              </a:rPr>
              <a:t>, PFAS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CF0DB-F717-4FB4-A04B-40218BD4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4391-D1B8-42D3-9F6B-8C31FF6CC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77" y="4467912"/>
            <a:ext cx="2182684" cy="191922"/>
          </a:xfrm>
        </p:spPr>
        <p:txBody>
          <a:bodyPr/>
          <a:lstStyle/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E44627-1A53-4C91-8FCF-B408B83064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1" y="1991538"/>
            <a:ext cx="6631695" cy="850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F43BEEE-6080-4014-BA17-CD7667FFA479}"/>
              </a:ext>
            </a:extLst>
          </p:cNvPr>
          <p:cNvSpPr txBox="1"/>
          <p:nvPr/>
        </p:nvSpPr>
        <p:spPr>
          <a:xfrm>
            <a:off x="647700" y="1419622"/>
            <a:ext cx="795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Duizenden</a:t>
            </a:r>
            <a:r>
              <a:rPr lang="en-US" dirty="0"/>
              <a:t> </a:t>
            </a:r>
            <a:r>
              <a:rPr lang="en-US" dirty="0" err="1"/>
              <a:t>verbindingen</a:t>
            </a:r>
            <a:r>
              <a:rPr lang="en-US" dirty="0"/>
              <a:t>, </a:t>
            </a:r>
            <a:r>
              <a:rPr lang="en-US" dirty="0" err="1"/>
              <a:t>waarvan</a:t>
            </a:r>
            <a:r>
              <a:rPr lang="en-US" dirty="0"/>
              <a:t> de </a:t>
            </a:r>
            <a:r>
              <a:rPr lang="en-US" dirty="0" err="1"/>
              <a:t>bekendste</a:t>
            </a:r>
            <a:r>
              <a:rPr lang="en-US" dirty="0"/>
              <a:t>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3ED62D1-B5CB-4BC4-9C8E-B1AE6C6D05F1}"/>
              </a:ext>
            </a:extLst>
          </p:cNvPr>
          <p:cNvSpPr txBox="1"/>
          <p:nvPr/>
        </p:nvSpPr>
        <p:spPr>
          <a:xfrm>
            <a:off x="755576" y="2834005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PFOS					PFOA				</a:t>
            </a:r>
            <a:r>
              <a:rPr lang="en-US" dirty="0" err="1"/>
              <a:t>GenX</a:t>
            </a:r>
            <a:r>
              <a:rPr lang="en-US" dirty="0"/>
              <a:t>			6:2 FTS</a:t>
            </a:r>
          </a:p>
          <a:p>
            <a:r>
              <a:rPr lang="en-US" dirty="0"/>
              <a:t>											(FRD-903)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PBT: Persistent, </a:t>
            </a:r>
            <a:r>
              <a:rPr lang="en-US" dirty="0" err="1"/>
              <a:t>Bioaccumulatief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Toxisch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Veel</a:t>
            </a:r>
            <a:r>
              <a:rPr lang="en-US" dirty="0"/>
              <a:t> PFAS </a:t>
            </a:r>
            <a:r>
              <a:rPr lang="en-US" dirty="0" err="1"/>
              <a:t>worden</a:t>
            </a:r>
            <a:r>
              <a:rPr lang="en-US" dirty="0"/>
              <a:t> met de </a:t>
            </a:r>
            <a:r>
              <a:rPr lang="en-US" dirty="0" err="1"/>
              <a:t>reguliere</a:t>
            </a:r>
            <a:r>
              <a:rPr lang="en-US" dirty="0"/>
              <a:t> analyses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gedetecteerd</a:t>
            </a:r>
            <a:endParaRPr lang="en-US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1B547D93-4D37-48D7-B72A-208E8208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8026"/>
            <a:ext cx="2185304" cy="6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85CA43BF-EC00-4551-B78C-977D2E7D9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713" y="2058929"/>
            <a:ext cx="2069284" cy="621237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04AACC04-273D-4676-9AAE-B6F299F86632}"/>
              </a:ext>
            </a:extLst>
          </p:cNvPr>
          <p:cNvSpPr/>
          <p:nvPr/>
        </p:nvSpPr>
        <p:spPr>
          <a:xfrm>
            <a:off x="2015716" y="2133177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9F34E9D5-D96B-470A-82EA-011A263FAA32}"/>
              </a:ext>
            </a:extLst>
          </p:cNvPr>
          <p:cNvSpPr/>
          <p:nvPr/>
        </p:nvSpPr>
        <p:spPr>
          <a:xfrm>
            <a:off x="4323421" y="2048026"/>
            <a:ext cx="684076" cy="449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DBB15F16-1ED7-4B26-B68D-7210A879F620}"/>
              </a:ext>
            </a:extLst>
          </p:cNvPr>
          <p:cNvSpPr/>
          <p:nvPr/>
        </p:nvSpPr>
        <p:spPr>
          <a:xfrm>
            <a:off x="5731087" y="2018152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2E3D3E22-72C9-4A2C-8F46-1FFBF50C1CA4}"/>
              </a:ext>
            </a:extLst>
          </p:cNvPr>
          <p:cNvSpPr/>
          <p:nvPr/>
        </p:nvSpPr>
        <p:spPr>
          <a:xfrm rot="2905939">
            <a:off x="8006296" y="2150988"/>
            <a:ext cx="886182" cy="4371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D70F74B2-2681-4C3E-9497-3A4115F97AD9}"/>
              </a:ext>
            </a:extLst>
          </p:cNvPr>
          <p:cNvSpPr/>
          <p:nvPr/>
        </p:nvSpPr>
        <p:spPr>
          <a:xfrm>
            <a:off x="338808" y="2165822"/>
            <a:ext cx="1735151" cy="4493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9A78AA4A-00B1-4B38-882E-52AC31F6C8A9}"/>
              </a:ext>
            </a:extLst>
          </p:cNvPr>
          <p:cNvSpPr/>
          <p:nvPr/>
        </p:nvSpPr>
        <p:spPr>
          <a:xfrm>
            <a:off x="2630841" y="2177901"/>
            <a:ext cx="1735151" cy="4493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PFAS</a:t>
            </a:r>
            <a:br>
              <a:rPr lang="en-GB" dirty="0"/>
            </a:br>
            <a:r>
              <a:rPr lang="en-GB" dirty="0" err="1"/>
              <a:t>Eigenschappen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2F4EB-E3E5-4F28-9136-A60CA9A7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875" y="1212695"/>
            <a:ext cx="1347994" cy="352149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31860D-EA8E-4289-9D72-950B03E7A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27690"/>
              </p:ext>
            </p:extLst>
          </p:nvPr>
        </p:nvGraphicFramePr>
        <p:xfrm>
          <a:off x="660435" y="2342564"/>
          <a:ext cx="6525558" cy="229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934">
                  <a:extLst>
                    <a:ext uri="{9D8B030D-6E8A-4147-A177-3AD203B41FA5}">
                      <a16:colId xmlns:a16="http://schemas.microsoft.com/office/drawing/2014/main" val="2727619711"/>
                    </a:ext>
                  </a:extLst>
                </a:gridCol>
                <a:gridCol w="8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9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Chemische eigenschappen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GenX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(HFPO-DA)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PFOA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PFOA anion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PFOS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TCE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Benzeen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err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Molecuul</a:t>
                      </a:r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gewicht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357.7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413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131.5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78.11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Oplosbaarheid </a:t>
                      </a:r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(@20-25°C), mg/L</a:t>
                      </a:r>
                    </a:p>
                  </a:txBody>
                  <a:tcPr marL="4769" marR="4769" marT="4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err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hoog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3,400 – 9,500 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hoog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1,100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1,780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Dampdruk (@25°C), mmHg</a:t>
                      </a:r>
                    </a:p>
                  </a:txBody>
                  <a:tcPr marL="4769" marR="4769" marT="4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0.4-3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 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laag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2.5x10</a:t>
                      </a:r>
                      <a:r>
                        <a:rPr lang="en-US" sz="1200" b="0" i="0" u="none" strike="noStrike" kern="1200" baseline="300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</a:t>
                      </a:r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77.5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Henry </a:t>
                      </a:r>
                      <a:r>
                        <a:rPr lang="en-US" sz="1200" b="0" i="0" u="none" strike="noStrike" kern="1200" dirty="0" err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Constante</a:t>
                      </a:r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atm-m</a:t>
                      </a:r>
                      <a:r>
                        <a:rPr lang="en-US" sz="1200" b="0" i="0" u="none" strike="noStrike" kern="1200" baseline="300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/mol </a:t>
                      </a:r>
                    </a:p>
                  </a:txBody>
                  <a:tcPr marL="4769" marR="4769" marT="4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4.0x10</a:t>
                      </a:r>
                      <a:r>
                        <a:rPr lang="en-US" sz="1200" b="0" i="0" u="none" strike="noStrike" kern="1200" baseline="300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-11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0.01 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nihil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3.1x10</a:t>
                      </a:r>
                      <a:r>
                        <a:rPr lang="en-US" sz="1200" b="0" i="0" u="none" strike="noStrike" kern="1200" baseline="300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</a:t>
                      </a:r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0.0056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Log </a:t>
                      </a:r>
                      <a:r>
                        <a:rPr lang="en-US" sz="1200" b="0" i="0" u="none" strike="noStrike" kern="1200" dirty="0" err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200" b="0" i="0" u="none" strike="noStrike" kern="1200" baseline="-25000" dirty="0" err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</a:t>
                      </a:r>
                      <a:endParaRPr lang="en-US" sz="1200" b="0" i="0" u="none" strike="noStrike" kern="1200" baseline="-250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1.1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2.6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</a:t>
                      </a:r>
                      <a:endParaRPr lang="en-US" sz="1200" b="0" i="0" u="none" strike="noStrike" kern="1200" dirty="0">
                        <a:solidFill>
                          <a:srgbClr val="1D1D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4769" marR="4769" marT="4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C0C78764-3798-4CD4-978E-7EA454F32304}"/>
              </a:ext>
            </a:extLst>
          </p:cNvPr>
          <p:cNvSpPr txBox="1">
            <a:spLocks/>
          </p:cNvSpPr>
          <p:nvPr/>
        </p:nvSpPr>
        <p:spPr>
          <a:xfrm>
            <a:off x="3318723" y="4964182"/>
            <a:ext cx="2507456" cy="189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>
                <a:solidFill>
                  <a:schemeClr val="bg2"/>
                </a:solidFill>
                <a:ea typeface="Calibri" panose="020F0502020204030204" pitchFamily="34" charset="0"/>
              </a:rPr>
              <a:t>Property of Arcadis, all rights reserved </a:t>
            </a:r>
            <a:endParaRPr lang="en-US" sz="825" dirty="0">
              <a:solidFill>
                <a:schemeClr val="bg2"/>
              </a:solidFill>
            </a:endParaRPr>
          </a:p>
          <a:p>
            <a:pPr algn="ctr"/>
            <a:endParaRPr lang="en-US" sz="825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4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D228FA58-37FF-488C-9B43-19A2DCE2AF79}"/>
              </a:ext>
            </a:extLst>
          </p:cNvPr>
          <p:cNvGrpSpPr>
            <a:grpSpLocks noChangeAspect="1"/>
          </p:cNvGrpSpPr>
          <p:nvPr/>
        </p:nvGrpSpPr>
        <p:grpSpPr>
          <a:xfrm>
            <a:off x="4881129" y="607138"/>
            <a:ext cx="3260450" cy="4338053"/>
            <a:chOff x="5397335" y="382212"/>
            <a:chExt cx="6995389" cy="9307416"/>
          </a:xfrm>
        </p:grpSpPr>
        <p:sp>
          <p:nvSpPr>
            <p:cNvPr id="3" name="Oval 2"/>
            <p:cNvSpPr/>
            <p:nvPr/>
          </p:nvSpPr>
          <p:spPr>
            <a:xfrm>
              <a:off x="7728416" y="3972902"/>
              <a:ext cx="2286705" cy="2269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5">
                <a:solidFill>
                  <a:prstClr val="white"/>
                </a:solidFill>
              </a:endParaRPr>
            </a:p>
          </p:txBody>
        </p:sp>
        <p:pic>
          <p:nvPicPr>
            <p:cNvPr id="20" name="Picture 19" descr="2D Sketcher | ChemDoodle Web Components - Internet Explorer">
              <a:extLst>
                <a:ext uri="{FF2B5EF4-FFF2-40B4-BE49-F238E27FC236}">
                  <a16:creationId xmlns:a16="http://schemas.microsoft.com/office/drawing/2014/main" id="{F17DB333-1C03-4D62-8A8E-938FAAF6C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951994" y="1738396"/>
              <a:ext cx="3507661" cy="982972"/>
            </a:xfrm>
            <a:prstGeom prst="rect">
              <a:avLst/>
            </a:prstGeom>
          </p:spPr>
        </p:pic>
        <p:pic>
          <p:nvPicPr>
            <p:cNvPr id="21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5B440793-1FF2-4865-BABE-43C6072EF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906919" y="6944550"/>
              <a:ext cx="1957401" cy="610478"/>
            </a:xfrm>
            <a:prstGeom prst="rect">
              <a:avLst/>
            </a:prstGeom>
          </p:spPr>
        </p:pic>
        <p:pic>
          <p:nvPicPr>
            <p:cNvPr id="23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DA9A1CF3-4026-4B25-9D41-0DF8821D0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7335" y="4773845"/>
              <a:ext cx="2201469" cy="570694"/>
            </a:xfrm>
            <a:prstGeom prst="rect">
              <a:avLst/>
            </a:prstGeom>
          </p:spPr>
        </p:pic>
        <p:pic>
          <p:nvPicPr>
            <p:cNvPr id="24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7CBBD1F1-4308-4172-8F19-A8D104CB7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4652">
              <a:off x="5598171" y="3426742"/>
              <a:ext cx="2358919" cy="713950"/>
            </a:xfrm>
            <a:prstGeom prst="rect">
              <a:avLst/>
            </a:prstGeom>
          </p:spPr>
        </p:pic>
        <p:pic>
          <p:nvPicPr>
            <p:cNvPr id="28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2B9F2EF0-FEB2-4EB2-9175-34020BAFB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377115">
              <a:off x="9015563" y="6762990"/>
              <a:ext cx="2199073" cy="668858"/>
            </a:xfrm>
            <a:prstGeom prst="rect">
              <a:avLst/>
            </a:prstGeom>
          </p:spPr>
        </p:pic>
        <p:pic>
          <p:nvPicPr>
            <p:cNvPr id="29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04587F0E-855A-4CC1-A243-D1C609EC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17902" y="4743341"/>
              <a:ext cx="1342339" cy="8135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458294" y="2869210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PFDS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08429" y="6755075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FF0000"/>
                  </a:solidFill>
                </a:rPr>
                <a:t>PFOS</a:t>
              </a:r>
              <a:endParaRPr lang="en-US" sz="965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98259" y="5014174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PFPrS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2823" y="7992700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PFHxS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63008" y="3705224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PFES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18274" y="7535033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PFPeS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938449" y="3019210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PFMS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57423" y="38221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PFDoS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02165" y="1258963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PFUnS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20023" y="536172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PFNS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B1EE43D-556A-487E-9836-BE7D24E6BD7E}"/>
                </a:ext>
              </a:extLst>
            </p:cNvPr>
            <p:cNvGrpSpPr/>
            <p:nvPr/>
          </p:nvGrpSpPr>
          <p:grpSpPr>
            <a:xfrm>
              <a:off x="7616484" y="3905645"/>
              <a:ext cx="2676517" cy="2496309"/>
              <a:chOff x="4573602" y="1955224"/>
              <a:chExt cx="3015399" cy="3111208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08CCEB-8624-4D7B-B5A7-DD749938A8E1}"/>
                  </a:ext>
                </a:extLst>
              </p:cNvPr>
              <p:cNvSpPr txBox="1"/>
              <p:nvPr/>
            </p:nvSpPr>
            <p:spPr>
              <a:xfrm>
                <a:off x="6347315" y="2128757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2AA75F3-344E-4E61-A6FA-19090AB9A35F}"/>
                  </a:ext>
                </a:extLst>
              </p:cNvPr>
              <p:cNvSpPr txBox="1"/>
              <p:nvPr/>
            </p:nvSpPr>
            <p:spPr>
              <a:xfrm>
                <a:off x="6628193" y="2588090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654C9B0-C55E-450A-B3A5-1FCF59C1DEC4}"/>
                  </a:ext>
                </a:extLst>
              </p:cNvPr>
              <p:cNvSpPr txBox="1"/>
              <p:nvPr/>
            </p:nvSpPr>
            <p:spPr>
              <a:xfrm>
                <a:off x="6762905" y="3791365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A3C4667-461F-4168-A701-70B01390F917}"/>
                  </a:ext>
                </a:extLst>
              </p:cNvPr>
              <p:cNvSpPr txBox="1"/>
              <p:nvPr/>
            </p:nvSpPr>
            <p:spPr>
              <a:xfrm>
                <a:off x="6384044" y="4334817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D0C23C8-233F-45E4-848C-5E9EEC471721}"/>
                  </a:ext>
                </a:extLst>
              </p:cNvPr>
              <p:cNvSpPr txBox="1"/>
              <p:nvPr/>
            </p:nvSpPr>
            <p:spPr>
              <a:xfrm>
                <a:off x="5141137" y="4298854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C7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735D5F-D484-473B-BBDC-6DB804A27936}"/>
                  </a:ext>
                </a:extLst>
              </p:cNvPr>
              <p:cNvSpPr txBox="1"/>
              <p:nvPr/>
            </p:nvSpPr>
            <p:spPr>
              <a:xfrm>
                <a:off x="5172236" y="2220070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6DFD865-7494-4C59-ABF8-137511AD65BD}"/>
                  </a:ext>
                </a:extLst>
              </p:cNvPr>
              <p:cNvSpPr txBox="1"/>
              <p:nvPr/>
            </p:nvSpPr>
            <p:spPr>
              <a:xfrm>
                <a:off x="4773658" y="2661476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42A97B7-97D9-4D79-A364-B824FB2DA2CE}"/>
                  </a:ext>
                </a:extLst>
              </p:cNvPr>
              <p:cNvSpPr txBox="1"/>
              <p:nvPr/>
            </p:nvSpPr>
            <p:spPr>
              <a:xfrm>
                <a:off x="4573602" y="3219189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8AC379B-CECB-48C8-B72E-DF39C6A8F8BA}"/>
                  </a:ext>
                </a:extLst>
              </p:cNvPr>
              <p:cNvSpPr txBox="1"/>
              <p:nvPr/>
            </p:nvSpPr>
            <p:spPr>
              <a:xfrm>
                <a:off x="4765939" y="3910800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C8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CD67BD-620A-466B-AC91-2B540078EFC0}"/>
                  </a:ext>
                </a:extLst>
              </p:cNvPr>
              <p:cNvSpPr txBox="1"/>
              <p:nvPr/>
            </p:nvSpPr>
            <p:spPr>
              <a:xfrm>
                <a:off x="5715768" y="1955224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C12</a:t>
                </a: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9FD173E-E65F-4991-B773-6491E8F26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7283" y="3922460"/>
              <a:ext cx="2274209" cy="23553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14339" y="9045794"/>
              <a:ext cx="1301566" cy="643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>
                  <a:solidFill>
                    <a:srgbClr val="1D1D1D"/>
                  </a:solidFill>
                </a:rPr>
                <a:t>PFSAs</a:t>
              </a:r>
              <a:endParaRPr lang="en-US" sz="1350" b="1" dirty="0">
                <a:solidFill>
                  <a:srgbClr val="1D1D1D"/>
                </a:solidFill>
              </a:endParaRPr>
            </a:p>
          </p:txBody>
        </p:sp>
        <p:pic>
          <p:nvPicPr>
            <p:cNvPr id="22" name="Picture 21" descr="2D Sketcher | ChemDoodle Web Components - Internet Explorer">
              <a:extLst>
                <a:ext uri="{FF2B5EF4-FFF2-40B4-BE49-F238E27FC236}">
                  <a16:creationId xmlns:a16="http://schemas.microsoft.com/office/drawing/2014/main" id="{17C8FD08-BC65-4368-AE3C-1397EC912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21600">
              <a:off x="6085068" y="2372024"/>
              <a:ext cx="2881339" cy="753350"/>
            </a:xfrm>
            <a:prstGeom prst="rect">
              <a:avLst/>
            </a:prstGeom>
          </p:spPr>
        </p:pic>
        <p:pic>
          <p:nvPicPr>
            <p:cNvPr id="26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621F89F7-61D3-4AAF-ADCA-292D61228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20454">
              <a:off x="5789239" y="5806079"/>
              <a:ext cx="2107081" cy="750714"/>
            </a:xfrm>
            <a:prstGeom prst="rect">
              <a:avLst/>
            </a:prstGeom>
          </p:spPr>
        </p:pic>
        <p:pic>
          <p:nvPicPr>
            <p:cNvPr id="25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E96C0876-742C-4D55-B8D0-61E02AC2D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418298">
              <a:off x="6693592" y="6682079"/>
              <a:ext cx="1957401" cy="66997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699398" y="779237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PFHpS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pic>
          <p:nvPicPr>
            <p:cNvPr id="30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49719594-F30B-4882-ABA8-F3768D55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33508">
              <a:off x="9794668" y="5745285"/>
              <a:ext cx="1594519" cy="69086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763008" y="6467531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PFBS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pic>
          <p:nvPicPr>
            <p:cNvPr id="27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2E181DD7-C661-4423-A4E3-8D6721344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20079">
              <a:off x="9834798" y="3838374"/>
              <a:ext cx="1022736" cy="774408"/>
            </a:xfrm>
            <a:prstGeom prst="rect">
              <a:avLst/>
            </a:prstGeom>
          </p:spPr>
        </p:pic>
        <p:pic>
          <p:nvPicPr>
            <p:cNvPr id="19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58703A47-EE83-4CEC-BA49-6F3F5C7B0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387554">
              <a:off x="9295568" y="3257084"/>
              <a:ext cx="834996" cy="68360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7CF43B-87C8-4AE5-92CB-5A1B96B76D77}"/>
              </a:ext>
            </a:extLst>
          </p:cNvPr>
          <p:cNvGrpSpPr>
            <a:grpSpLocks noChangeAspect="1"/>
          </p:cNvGrpSpPr>
          <p:nvPr/>
        </p:nvGrpSpPr>
        <p:grpSpPr>
          <a:xfrm>
            <a:off x="753512" y="675140"/>
            <a:ext cx="3226593" cy="4246823"/>
            <a:chOff x="-4114015" y="197225"/>
            <a:chExt cx="7843366" cy="10323387"/>
          </a:xfrm>
        </p:grpSpPr>
        <p:sp>
          <p:nvSpPr>
            <p:cNvPr id="35" name="TextBox 34"/>
            <p:cNvSpPr txBox="1"/>
            <p:nvPr/>
          </p:nvSpPr>
          <p:spPr>
            <a:xfrm>
              <a:off x="2237645" y="6673424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PFBA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7139" y="3844846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PFEA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6038" y="5131716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PFPrA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pic>
          <p:nvPicPr>
            <p:cNvPr id="6" name="Picture 5" descr="2D Sketcher | ChemDoodle Web Components - Internet Explorer">
              <a:extLst>
                <a:ext uri="{FF2B5EF4-FFF2-40B4-BE49-F238E27FC236}">
                  <a16:creationId xmlns:a16="http://schemas.microsoft.com/office/drawing/2014/main" id="{83865731-729E-44FE-BD5E-F31C651C3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114015" y="4918834"/>
              <a:ext cx="2619412" cy="907472"/>
            </a:xfrm>
            <a:prstGeom prst="rect">
              <a:avLst/>
            </a:prstGeom>
          </p:spPr>
        </p:pic>
        <p:pic>
          <p:nvPicPr>
            <p:cNvPr id="7" name="Picture 6" descr="2D Sketcher | ChemDoodle Web Components - Internet Explorer">
              <a:extLst>
                <a:ext uri="{FF2B5EF4-FFF2-40B4-BE49-F238E27FC236}">
                  <a16:creationId xmlns:a16="http://schemas.microsoft.com/office/drawing/2014/main" id="{52E27BA2-6F6B-4F85-8F8F-D3A8D6C6F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9388">
              <a:off x="-4024102" y="3327870"/>
              <a:ext cx="2849415" cy="955244"/>
            </a:xfrm>
            <a:prstGeom prst="rect">
              <a:avLst/>
            </a:prstGeom>
          </p:spPr>
        </p:pic>
        <p:pic>
          <p:nvPicPr>
            <p:cNvPr id="9" name="Picture 8" descr="2D Sketcher | ChemDoodle Web Components - Internet Explorer">
              <a:extLst>
                <a:ext uri="{FF2B5EF4-FFF2-40B4-BE49-F238E27FC236}">
                  <a16:creationId xmlns:a16="http://schemas.microsoft.com/office/drawing/2014/main" id="{102E012D-53B7-4972-ABD5-ADF0A3E9B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020360" y="1693100"/>
              <a:ext cx="3715002" cy="1219043"/>
            </a:xfrm>
            <a:prstGeom prst="rect">
              <a:avLst/>
            </a:prstGeom>
          </p:spPr>
        </p:pic>
        <p:pic>
          <p:nvPicPr>
            <p:cNvPr id="10" name="Picture 9" descr="2D Sketcher | ChemDoodle Web Components - Internet Explorer">
              <a:extLst>
                <a:ext uri="{FF2B5EF4-FFF2-40B4-BE49-F238E27FC236}">
                  <a16:creationId xmlns:a16="http://schemas.microsoft.com/office/drawing/2014/main" id="{7800B08B-19FA-40F1-B37C-743392C41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8291">
              <a:off x="-2653350" y="7036947"/>
              <a:ext cx="2305353" cy="899603"/>
            </a:xfrm>
            <a:prstGeom prst="rect">
              <a:avLst/>
            </a:prstGeom>
          </p:spPr>
        </p:pic>
        <p:pic>
          <p:nvPicPr>
            <p:cNvPr id="11" name="Picture 10" descr="2D Sketcher | ChemDoodle Web Components - Internet Explorer">
              <a:extLst>
                <a:ext uri="{FF2B5EF4-FFF2-40B4-BE49-F238E27FC236}">
                  <a16:creationId xmlns:a16="http://schemas.microsoft.com/office/drawing/2014/main" id="{0E284E24-AC35-4483-872D-5203A31C4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619220" y="7400480"/>
              <a:ext cx="2599169" cy="941056"/>
            </a:xfrm>
            <a:prstGeom prst="rect">
              <a:avLst/>
            </a:prstGeom>
          </p:spPr>
        </p:pic>
        <p:pic>
          <p:nvPicPr>
            <p:cNvPr id="14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CB24ABA0-8466-4851-B6E9-89DB4CBBF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01281">
              <a:off x="866483" y="3837960"/>
              <a:ext cx="1270869" cy="935087"/>
            </a:xfrm>
            <a:prstGeom prst="rect">
              <a:avLst/>
            </a:prstGeom>
          </p:spPr>
        </p:pic>
        <p:pic>
          <p:nvPicPr>
            <p:cNvPr id="15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DA15251A-7BDD-414C-815D-72ACC4ACC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2354" y="4902078"/>
              <a:ext cx="1099059" cy="93037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3905881" y="5766714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PFNA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2373499" y="8330842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PFHpA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627161" y="8807622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PFHxA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3905881" y="2623466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PFDA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525763" y="197225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PFDoA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B1EE43D-556A-487E-9836-BE7D24E6BD7E}"/>
                </a:ext>
              </a:extLst>
            </p:cNvPr>
            <p:cNvGrpSpPr/>
            <p:nvPr/>
          </p:nvGrpSpPr>
          <p:grpSpPr>
            <a:xfrm>
              <a:off x="-1575248" y="4001922"/>
              <a:ext cx="2949113" cy="2944883"/>
              <a:chOff x="4573602" y="1955224"/>
              <a:chExt cx="2932529" cy="323947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AA75F3-344E-4E61-A6FA-19090AB9A35F}"/>
                  </a:ext>
                </a:extLst>
              </p:cNvPr>
              <p:cNvSpPr txBox="1"/>
              <p:nvPr/>
            </p:nvSpPr>
            <p:spPr>
              <a:xfrm>
                <a:off x="6628192" y="2588090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C2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3045260-D1B3-4777-BB76-5776032586E2}"/>
                  </a:ext>
                </a:extLst>
              </p:cNvPr>
              <p:cNvSpPr txBox="1"/>
              <p:nvPr/>
            </p:nvSpPr>
            <p:spPr>
              <a:xfrm>
                <a:off x="6866023" y="3198040"/>
                <a:ext cx="640108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3C4667-461F-4168-A701-70B01390F917}"/>
                  </a:ext>
                </a:extLst>
              </p:cNvPr>
              <p:cNvSpPr txBox="1"/>
              <p:nvPr/>
            </p:nvSpPr>
            <p:spPr>
              <a:xfrm>
                <a:off x="6384044" y="4334818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C5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FE7EBD-37E1-46AE-87D7-BEA680AB97FF}"/>
                  </a:ext>
                </a:extLst>
              </p:cNvPr>
              <p:cNvSpPr txBox="1"/>
              <p:nvPr/>
            </p:nvSpPr>
            <p:spPr>
              <a:xfrm>
                <a:off x="5716837" y="4463088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C6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D0C23C8-233F-45E4-848C-5E9EEC471721}"/>
                  </a:ext>
                </a:extLst>
              </p:cNvPr>
              <p:cNvSpPr txBox="1"/>
              <p:nvPr/>
            </p:nvSpPr>
            <p:spPr>
              <a:xfrm>
                <a:off x="5141137" y="4298852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C7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9735D5F-D484-473B-BBDC-6DB804A27936}"/>
                  </a:ext>
                </a:extLst>
              </p:cNvPr>
              <p:cNvSpPr txBox="1"/>
              <p:nvPr/>
            </p:nvSpPr>
            <p:spPr>
              <a:xfrm>
                <a:off x="5172234" y="2220070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6DFD865-7494-4C59-ABF8-137511AD65BD}"/>
                  </a:ext>
                </a:extLst>
              </p:cNvPr>
              <p:cNvSpPr txBox="1"/>
              <p:nvPr/>
            </p:nvSpPr>
            <p:spPr>
              <a:xfrm>
                <a:off x="4773658" y="2661476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42A97B7-97D9-4D79-A364-B824FB2DA2CE}"/>
                  </a:ext>
                </a:extLst>
              </p:cNvPr>
              <p:cNvSpPr txBox="1"/>
              <p:nvPr/>
            </p:nvSpPr>
            <p:spPr>
              <a:xfrm>
                <a:off x="4573602" y="3219189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C9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AC379B-CECB-48C8-B72E-DF39C6A8F8BA}"/>
                  </a:ext>
                </a:extLst>
              </p:cNvPr>
              <p:cNvSpPr txBox="1"/>
              <p:nvPr/>
            </p:nvSpPr>
            <p:spPr>
              <a:xfrm>
                <a:off x="4765942" y="3910801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C8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1CD67BD-620A-466B-AC91-2B540078EFC0}"/>
                  </a:ext>
                </a:extLst>
              </p:cNvPr>
              <p:cNvSpPr txBox="1"/>
              <p:nvPr/>
            </p:nvSpPr>
            <p:spPr>
              <a:xfrm>
                <a:off x="5715766" y="1955224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C12</a:t>
                </a: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FD173E-E65F-4991-B773-6491E8F26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10474" y="4116223"/>
              <a:ext cx="2633793" cy="266859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-1134237" y="9791158"/>
              <a:ext cx="2028798" cy="72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>
                  <a:solidFill>
                    <a:srgbClr val="1D1D1D"/>
                  </a:solidFill>
                </a:rPr>
                <a:t>PFCAs</a:t>
              </a:r>
              <a:endParaRPr lang="en-US" sz="1350" b="1" dirty="0">
                <a:solidFill>
                  <a:srgbClr val="1D1D1D"/>
                </a:solidFill>
              </a:endParaRPr>
            </a:p>
          </p:txBody>
        </p:sp>
        <p:pic>
          <p:nvPicPr>
            <p:cNvPr id="8" name="Picture 7" descr="2D Sketcher | ChemDoodle Web Components - Internet Explorer">
              <a:extLst>
                <a:ext uri="{FF2B5EF4-FFF2-40B4-BE49-F238E27FC236}">
                  <a16:creationId xmlns:a16="http://schemas.microsoft.com/office/drawing/2014/main" id="{46D31502-3690-4E06-B273-25B6BF076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46244">
              <a:off x="-3637202" y="2135966"/>
              <a:ext cx="3661061" cy="915931"/>
            </a:xfrm>
            <a:prstGeom prst="rect">
              <a:avLst/>
            </a:prstGeom>
          </p:spPr>
        </p:pic>
        <p:pic>
          <p:nvPicPr>
            <p:cNvPr id="13" name="Picture 12" descr="2D Sketcher | ChemDoodle Web Components - Internet Explorer">
              <a:extLst>
                <a:ext uri="{FF2B5EF4-FFF2-40B4-BE49-F238E27FC236}">
                  <a16:creationId xmlns:a16="http://schemas.microsoft.com/office/drawing/2014/main" id="{B0E561EA-C402-4D14-8F4E-EC9EB415D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053570">
              <a:off x="-3741397" y="6221061"/>
              <a:ext cx="2460689" cy="829957"/>
            </a:xfrm>
            <a:prstGeom prst="rect">
              <a:avLst/>
            </a:prstGeom>
          </p:spPr>
        </p:pic>
        <p:pic>
          <p:nvPicPr>
            <p:cNvPr id="17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C3EDFAD2-AA19-4B0D-8147-8FBFCBFF9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413072">
              <a:off x="197493" y="7032349"/>
              <a:ext cx="1794915" cy="836187"/>
            </a:xfrm>
            <a:prstGeom prst="rect">
              <a:avLst/>
            </a:prstGeom>
          </p:spPr>
        </p:pic>
        <p:pic>
          <p:nvPicPr>
            <p:cNvPr id="16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42C0E8C6-F800-4B67-8217-69D03B75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46430">
              <a:off x="983385" y="6064662"/>
              <a:ext cx="1426037" cy="84575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-2995938" y="920111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PFUnA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84102" y="8140344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PFPeA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762626" y="7398157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FF0000"/>
                  </a:solidFill>
                </a:rPr>
                <a:t>PFOA</a:t>
              </a:r>
              <a:endParaRPr lang="en-US" sz="965" dirty="0">
                <a:solidFill>
                  <a:srgbClr val="FF0000"/>
                </a:solidFill>
              </a:endParaRPr>
            </a:p>
          </p:txBody>
        </p:sp>
      </p:grp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F4A0A57C-3F28-4257-A073-74C6438D765D}"/>
              </a:ext>
            </a:extLst>
          </p:cNvPr>
          <p:cNvSpPr>
            <a:spLocks noChangeAspect="1"/>
          </p:cNvSpPr>
          <p:nvPr/>
        </p:nvSpPr>
        <p:spPr>
          <a:xfrm rot="8332869">
            <a:off x="1407651" y="3167862"/>
            <a:ext cx="1053000" cy="104968"/>
          </a:xfrm>
          <a:prstGeom prst="rightArrow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B56D4828-3286-443A-AF5C-1D9994D120B0}"/>
              </a:ext>
            </a:extLst>
          </p:cNvPr>
          <p:cNvSpPr>
            <a:spLocks noChangeAspect="1"/>
          </p:cNvSpPr>
          <p:nvPr/>
        </p:nvSpPr>
        <p:spPr>
          <a:xfrm rot="4458610">
            <a:off x="6110678" y="3260002"/>
            <a:ext cx="1053000" cy="104968"/>
          </a:xfrm>
          <a:prstGeom prst="rightArrow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C6A4DB3C-39B2-42B0-98A1-F3540591D585}"/>
              </a:ext>
            </a:extLst>
          </p:cNvPr>
          <p:cNvSpPr>
            <a:spLocks/>
          </p:cNvSpPr>
          <p:nvPr/>
        </p:nvSpPr>
        <p:spPr>
          <a:xfrm rot="17011382">
            <a:off x="6243548" y="2448680"/>
            <a:ext cx="675000" cy="108000"/>
          </a:xfrm>
          <a:prstGeom prst="rightArrow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117A43A1-A0D5-41D1-BA02-B42A814B54CF}"/>
              </a:ext>
            </a:extLst>
          </p:cNvPr>
          <p:cNvSpPr>
            <a:spLocks/>
          </p:cNvSpPr>
          <p:nvPr/>
        </p:nvSpPr>
        <p:spPr>
          <a:xfrm rot="17247103">
            <a:off x="2109241" y="2478260"/>
            <a:ext cx="675000" cy="108000"/>
          </a:xfrm>
          <a:prstGeom prst="rightArrow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33BE39B-7FDE-4CE9-89B2-1ACD67625ABD}"/>
              </a:ext>
            </a:extLst>
          </p:cNvPr>
          <p:cNvSpPr/>
          <p:nvPr/>
        </p:nvSpPr>
        <p:spPr>
          <a:xfrm>
            <a:off x="2302441" y="2790335"/>
            <a:ext cx="108000" cy="108828"/>
          </a:xfrm>
          <a:prstGeom prst="ellipse">
            <a:avLst/>
          </a:prstGeom>
          <a:solidFill>
            <a:schemeClr val="tx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CD7D5D-44B2-40EF-BBA7-0578E855806D}"/>
              </a:ext>
            </a:extLst>
          </p:cNvPr>
          <p:cNvSpPr/>
          <p:nvPr/>
        </p:nvSpPr>
        <p:spPr>
          <a:xfrm>
            <a:off x="6448643" y="2769782"/>
            <a:ext cx="108000" cy="108828"/>
          </a:xfrm>
          <a:prstGeom prst="ellipse">
            <a:avLst/>
          </a:prstGeom>
          <a:solidFill>
            <a:schemeClr val="tx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0D015B6D-ECE8-43DA-8122-C748378CF4AD}"/>
              </a:ext>
            </a:extLst>
          </p:cNvPr>
          <p:cNvSpPr/>
          <p:nvPr/>
        </p:nvSpPr>
        <p:spPr>
          <a:xfrm rot="16200000">
            <a:off x="5224385" y="1323453"/>
            <a:ext cx="2700000" cy="2700000"/>
          </a:xfrm>
          <a:prstGeom prst="blockArc">
            <a:avLst>
              <a:gd name="adj1" fmla="val 10887315"/>
              <a:gd name="adj2" fmla="val 21574116"/>
              <a:gd name="adj3" fmla="val 5614"/>
            </a:avLst>
          </a:prstGeom>
          <a:solidFill>
            <a:schemeClr val="accent1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1D1D"/>
              </a:solidFill>
            </a:endParaRPr>
          </a:p>
        </p:txBody>
      </p:sp>
      <p:sp>
        <p:nvSpPr>
          <p:cNvPr id="108" name="Block Arc 107">
            <a:extLst>
              <a:ext uri="{FF2B5EF4-FFF2-40B4-BE49-F238E27FC236}">
                <a16:creationId xmlns:a16="http://schemas.microsoft.com/office/drawing/2014/main" id="{32853F52-3B6F-4508-8473-F4D1B0E5D1A9}"/>
              </a:ext>
            </a:extLst>
          </p:cNvPr>
          <p:cNvSpPr/>
          <p:nvPr/>
        </p:nvSpPr>
        <p:spPr>
          <a:xfrm rot="16392116">
            <a:off x="1007218" y="1508384"/>
            <a:ext cx="2700000" cy="2700000"/>
          </a:xfrm>
          <a:prstGeom prst="blockArc">
            <a:avLst>
              <a:gd name="adj1" fmla="val 13870062"/>
              <a:gd name="adj2" fmla="val 436816"/>
              <a:gd name="adj3" fmla="val 5441"/>
            </a:avLst>
          </a:prstGeom>
          <a:solidFill>
            <a:schemeClr val="accent1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1D1D"/>
              </a:solidFill>
            </a:endParaRPr>
          </a:p>
        </p:txBody>
      </p:sp>
      <p:sp>
        <p:nvSpPr>
          <p:cNvPr id="109" name="Block Arc 108">
            <a:extLst>
              <a:ext uri="{FF2B5EF4-FFF2-40B4-BE49-F238E27FC236}">
                <a16:creationId xmlns:a16="http://schemas.microsoft.com/office/drawing/2014/main" id="{774CFD4B-8FD9-46D8-B675-EB0E86498A3A}"/>
              </a:ext>
            </a:extLst>
          </p:cNvPr>
          <p:cNvSpPr/>
          <p:nvPr/>
        </p:nvSpPr>
        <p:spPr>
          <a:xfrm rot="4892088">
            <a:off x="894317" y="1444805"/>
            <a:ext cx="2545474" cy="2700000"/>
          </a:xfrm>
          <a:prstGeom prst="blockArc">
            <a:avLst>
              <a:gd name="adj1" fmla="val 15056269"/>
              <a:gd name="adj2" fmla="val 2032636"/>
              <a:gd name="adj3" fmla="val 4494"/>
            </a:avLst>
          </a:prstGeom>
          <a:solidFill>
            <a:schemeClr val="accent5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1D1D"/>
              </a:solidFill>
            </a:endParaRPr>
          </a:p>
        </p:txBody>
      </p:sp>
      <p:sp>
        <p:nvSpPr>
          <p:cNvPr id="110" name="Block Arc 109">
            <a:extLst>
              <a:ext uri="{FF2B5EF4-FFF2-40B4-BE49-F238E27FC236}">
                <a16:creationId xmlns:a16="http://schemas.microsoft.com/office/drawing/2014/main" id="{8805DD75-0E9B-44F8-A644-02BB6B902851}"/>
              </a:ext>
            </a:extLst>
          </p:cNvPr>
          <p:cNvSpPr/>
          <p:nvPr/>
        </p:nvSpPr>
        <p:spPr>
          <a:xfrm rot="3505167">
            <a:off x="5011529" y="1369913"/>
            <a:ext cx="2700000" cy="2700000"/>
          </a:xfrm>
          <a:prstGeom prst="blockArc">
            <a:avLst>
              <a:gd name="adj1" fmla="val 15537539"/>
              <a:gd name="adj2" fmla="val 21574116"/>
              <a:gd name="adj3" fmla="val 5614"/>
            </a:avLst>
          </a:prstGeom>
          <a:solidFill>
            <a:schemeClr val="accent5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1D1D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098D0E-BF04-4B93-8F97-5E3F31071885}"/>
              </a:ext>
            </a:extLst>
          </p:cNvPr>
          <p:cNvSpPr/>
          <p:nvPr/>
        </p:nvSpPr>
        <p:spPr>
          <a:xfrm>
            <a:off x="3780516" y="4371933"/>
            <a:ext cx="586948" cy="249949"/>
          </a:xfrm>
          <a:prstGeom prst="rect">
            <a:avLst/>
          </a:prstGeom>
          <a:solidFill>
            <a:schemeClr val="accent1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94E991C-DD96-406C-A3BF-C16610AF834F}"/>
              </a:ext>
            </a:extLst>
          </p:cNvPr>
          <p:cNvSpPr/>
          <p:nvPr/>
        </p:nvSpPr>
        <p:spPr>
          <a:xfrm>
            <a:off x="3780516" y="4658634"/>
            <a:ext cx="586948" cy="249949"/>
          </a:xfrm>
          <a:prstGeom prst="rect">
            <a:avLst/>
          </a:prstGeom>
          <a:solidFill>
            <a:schemeClr val="accent5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454944-3620-467E-BF29-D4E8654F7AE9}"/>
              </a:ext>
            </a:extLst>
          </p:cNvPr>
          <p:cNvSpPr txBox="1"/>
          <p:nvPr/>
        </p:nvSpPr>
        <p:spPr>
          <a:xfrm>
            <a:off x="4423680" y="4378858"/>
            <a:ext cx="1071356" cy="279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>
                <a:solidFill>
                  <a:srgbClr val="1D1D1D"/>
                </a:solidFill>
              </a:rPr>
              <a:t>Lange </a:t>
            </a:r>
            <a:r>
              <a:rPr lang="en-GB" sz="1350" dirty="0" err="1">
                <a:solidFill>
                  <a:srgbClr val="1D1D1D"/>
                </a:solidFill>
              </a:rPr>
              <a:t>keten</a:t>
            </a:r>
            <a:endParaRPr lang="en-GB" sz="1350" dirty="0">
              <a:solidFill>
                <a:srgbClr val="1D1D1D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0FC0989-6B1A-4D4F-B97B-4D3C5632CE29}"/>
              </a:ext>
            </a:extLst>
          </p:cNvPr>
          <p:cNvSpPr txBox="1"/>
          <p:nvPr/>
        </p:nvSpPr>
        <p:spPr>
          <a:xfrm>
            <a:off x="4423679" y="4635328"/>
            <a:ext cx="1071356" cy="279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>
                <a:solidFill>
                  <a:srgbClr val="1D1D1D"/>
                </a:solidFill>
              </a:rPr>
              <a:t>Korte </a:t>
            </a:r>
            <a:r>
              <a:rPr lang="en-GB" sz="1350" dirty="0" err="1">
                <a:solidFill>
                  <a:srgbClr val="1D1D1D"/>
                </a:solidFill>
              </a:rPr>
              <a:t>keten</a:t>
            </a:r>
            <a:endParaRPr lang="en-GB" sz="1350" dirty="0">
              <a:solidFill>
                <a:srgbClr val="1D1D1D"/>
              </a:solidFill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5EE3F32F-DD21-474A-892D-5AA8BFCBCF12}"/>
              </a:ext>
            </a:extLst>
          </p:cNvPr>
          <p:cNvSpPr txBox="1">
            <a:spLocks/>
          </p:cNvSpPr>
          <p:nvPr/>
        </p:nvSpPr>
        <p:spPr>
          <a:xfrm>
            <a:off x="332643" y="283500"/>
            <a:ext cx="6303901" cy="472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E4610F"/>
                </a:solidFill>
              </a:rPr>
              <a:t>Lang </a:t>
            </a:r>
            <a:r>
              <a:rPr lang="en-GB" sz="2400" dirty="0" err="1">
                <a:solidFill>
                  <a:srgbClr val="E4610F"/>
                </a:solidFill>
              </a:rPr>
              <a:t>Ketenig</a:t>
            </a:r>
            <a:r>
              <a:rPr lang="en-GB" sz="2400" dirty="0">
                <a:solidFill>
                  <a:srgbClr val="E4610F"/>
                </a:solidFill>
              </a:rPr>
              <a:t> versus </a:t>
            </a:r>
            <a:r>
              <a:rPr lang="en-GB" sz="2400" dirty="0" err="1">
                <a:solidFill>
                  <a:srgbClr val="E4610F"/>
                </a:solidFill>
              </a:rPr>
              <a:t>Kort</a:t>
            </a:r>
            <a:r>
              <a:rPr lang="en-GB" sz="2400" dirty="0">
                <a:solidFill>
                  <a:srgbClr val="E4610F"/>
                </a:solidFill>
              </a:rPr>
              <a:t> </a:t>
            </a:r>
            <a:r>
              <a:rPr lang="en-GB" sz="2400" dirty="0" err="1">
                <a:solidFill>
                  <a:srgbClr val="E4610F"/>
                </a:solidFill>
              </a:rPr>
              <a:t>ketenig</a:t>
            </a:r>
            <a:endParaRPr lang="en-US" sz="2400" dirty="0">
              <a:solidFill>
                <a:srgbClr val="E4610F"/>
              </a:solidFill>
            </a:endParaRPr>
          </a:p>
        </p:txBody>
      </p:sp>
      <p:sp>
        <p:nvSpPr>
          <p:cNvPr id="101" name="Footer Placeholder">
            <a:extLst>
              <a:ext uri="{FF2B5EF4-FFF2-40B4-BE49-F238E27FC236}">
                <a16:creationId xmlns:a16="http://schemas.microsoft.com/office/drawing/2014/main" id="{503D020B-4840-4AE2-87D6-C396BAA9A7D7}"/>
              </a:ext>
            </a:extLst>
          </p:cNvPr>
          <p:cNvSpPr txBox="1">
            <a:spLocks/>
          </p:cNvSpPr>
          <p:nvPr/>
        </p:nvSpPr>
        <p:spPr>
          <a:xfrm>
            <a:off x="3318723" y="4964182"/>
            <a:ext cx="2507456" cy="189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>
                <a:solidFill>
                  <a:srgbClr val="B3B3B3"/>
                </a:solidFill>
                <a:ea typeface="Calibri" panose="020F0502020204030204" pitchFamily="34" charset="0"/>
              </a:rPr>
              <a:t>Property of Arcadis, all rights reserved </a:t>
            </a:r>
            <a:endParaRPr lang="en-US" sz="825" dirty="0">
              <a:solidFill>
                <a:srgbClr val="B3B3B3"/>
              </a:solidFill>
            </a:endParaRPr>
          </a:p>
          <a:p>
            <a:pPr algn="ctr"/>
            <a:endParaRPr lang="en-US" sz="825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70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2" grpId="0" animBg="1"/>
      <p:bldP spid="105" grpId="0" animBg="1"/>
      <p:bldP spid="106" grpId="0" animBg="1"/>
      <p:bldP spid="48" grpId="0" animBg="1"/>
      <p:bldP spid="108" grpId="0" animBg="1"/>
      <p:bldP spid="109" grpId="0" animBg="1"/>
      <p:bldP spid="110" grpId="0" animBg="1"/>
      <p:bldP spid="49" grpId="0" animBg="1"/>
      <p:bldP spid="111" grpId="0" animBg="1"/>
      <p:bldP spid="52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5D7CF43B-87C8-4AE5-92CB-5A1B96B76D77}"/>
              </a:ext>
            </a:extLst>
          </p:cNvPr>
          <p:cNvGrpSpPr>
            <a:grpSpLocks noChangeAspect="1"/>
          </p:cNvGrpSpPr>
          <p:nvPr/>
        </p:nvGrpSpPr>
        <p:grpSpPr>
          <a:xfrm>
            <a:off x="757767" y="661756"/>
            <a:ext cx="3226593" cy="3782971"/>
            <a:chOff x="-4114015" y="197225"/>
            <a:chExt cx="7843366" cy="9195831"/>
          </a:xfrm>
        </p:grpSpPr>
        <p:sp>
          <p:nvSpPr>
            <p:cNvPr id="35" name="TextBox 34"/>
            <p:cNvSpPr txBox="1"/>
            <p:nvPr/>
          </p:nvSpPr>
          <p:spPr>
            <a:xfrm>
              <a:off x="2237645" y="6673422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PFBA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7139" y="3844845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PFEA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6038" y="5131715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PFPrA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pic>
          <p:nvPicPr>
            <p:cNvPr id="6" name="Picture 5" descr="2D Sketcher | ChemDoodle Web Components - Internet Explorer">
              <a:extLst>
                <a:ext uri="{FF2B5EF4-FFF2-40B4-BE49-F238E27FC236}">
                  <a16:creationId xmlns:a16="http://schemas.microsoft.com/office/drawing/2014/main" id="{83865731-729E-44FE-BD5E-F31C651C3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114015" y="4918834"/>
              <a:ext cx="2619412" cy="907472"/>
            </a:xfrm>
            <a:prstGeom prst="rect">
              <a:avLst/>
            </a:prstGeom>
          </p:spPr>
        </p:pic>
        <p:pic>
          <p:nvPicPr>
            <p:cNvPr id="7" name="Picture 6" descr="2D Sketcher | ChemDoodle Web Components - Internet Explorer">
              <a:extLst>
                <a:ext uri="{FF2B5EF4-FFF2-40B4-BE49-F238E27FC236}">
                  <a16:creationId xmlns:a16="http://schemas.microsoft.com/office/drawing/2014/main" id="{52E27BA2-6F6B-4F85-8F8F-D3A8D6C6F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9388">
              <a:off x="-4024102" y="3327870"/>
              <a:ext cx="2849415" cy="955244"/>
            </a:xfrm>
            <a:prstGeom prst="rect">
              <a:avLst/>
            </a:prstGeom>
          </p:spPr>
        </p:pic>
        <p:pic>
          <p:nvPicPr>
            <p:cNvPr id="9" name="Picture 8" descr="2D Sketcher | ChemDoodle Web Components - Internet Explorer">
              <a:extLst>
                <a:ext uri="{FF2B5EF4-FFF2-40B4-BE49-F238E27FC236}">
                  <a16:creationId xmlns:a16="http://schemas.microsoft.com/office/drawing/2014/main" id="{102E012D-53B7-4972-ABD5-ADF0A3E9B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020360" y="1693100"/>
              <a:ext cx="3715002" cy="1219043"/>
            </a:xfrm>
            <a:prstGeom prst="rect">
              <a:avLst/>
            </a:prstGeom>
          </p:spPr>
        </p:pic>
        <p:pic>
          <p:nvPicPr>
            <p:cNvPr id="10" name="Picture 9" descr="2D Sketcher | ChemDoodle Web Components - Internet Explorer">
              <a:extLst>
                <a:ext uri="{FF2B5EF4-FFF2-40B4-BE49-F238E27FC236}">
                  <a16:creationId xmlns:a16="http://schemas.microsoft.com/office/drawing/2014/main" id="{7800B08B-19FA-40F1-B37C-743392C41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8291">
              <a:off x="-2653350" y="7036947"/>
              <a:ext cx="2305353" cy="899603"/>
            </a:xfrm>
            <a:prstGeom prst="rect">
              <a:avLst/>
            </a:prstGeom>
          </p:spPr>
        </p:pic>
        <p:pic>
          <p:nvPicPr>
            <p:cNvPr id="11" name="Picture 10" descr="2D Sketcher | ChemDoodle Web Components - Internet Explorer">
              <a:extLst>
                <a:ext uri="{FF2B5EF4-FFF2-40B4-BE49-F238E27FC236}">
                  <a16:creationId xmlns:a16="http://schemas.microsoft.com/office/drawing/2014/main" id="{0E284E24-AC35-4483-872D-5203A31C4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619220" y="7400480"/>
              <a:ext cx="2599169" cy="941056"/>
            </a:xfrm>
            <a:prstGeom prst="rect">
              <a:avLst/>
            </a:prstGeom>
          </p:spPr>
        </p:pic>
        <p:pic>
          <p:nvPicPr>
            <p:cNvPr id="14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CB24ABA0-8466-4851-B6E9-89DB4CBBF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01281">
              <a:off x="866483" y="3837960"/>
              <a:ext cx="1270869" cy="935087"/>
            </a:xfrm>
            <a:prstGeom prst="rect">
              <a:avLst/>
            </a:prstGeom>
          </p:spPr>
        </p:pic>
        <p:pic>
          <p:nvPicPr>
            <p:cNvPr id="15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DA15251A-7BDD-414C-815D-72ACC4ACC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2354" y="4902078"/>
              <a:ext cx="1099059" cy="93037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3905881" y="5766713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PFNA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2373499" y="8330843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PFHpA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627161" y="8807622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PFHxA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3905881" y="2623465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PFDA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525763" y="197225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PFDoA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B1EE43D-556A-487E-9836-BE7D24E6BD7E}"/>
                </a:ext>
              </a:extLst>
            </p:cNvPr>
            <p:cNvGrpSpPr/>
            <p:nvPr/>
          </p:nvGrpSpPr>
          <p:grpSpPr>
            <a:xfrm>
              <a:off x="-1575249" y="4001922"/>
              <a:ext cx="2896976" cy="2944883"/>
              <a:chOff x="4573602" y="1955224"/>
              <a:chExt cx="2880686" cy="323947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AA75F3-344E-4E61-A6FA-19090AB9A35F}"/>
                  </a:ext>
                </a:extLst>
              </p:cNvPr>
              <p:cNvSpPr txBox="1"/>
              <p:nvPr/>
            </p:nvSpPr>
            <p:spPr>
              <a:xfrm>
                <a:off x="6628192" y="2588090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C2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3C4667-461F-4168-A701-70B01390F917}"/>
                  </a:ext>
                </a:extLst>
              </p:cNvPr>
              <p:cNvSpPr txBox="1"/>
              <p:nvPr/>
            </p:nvSpPr>
            <p:spPr>
              <a:xfrm>
                <a:off x="6384042" y="4334818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C5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FE7EBD-37E1-46AE-87D7-BEA680AB97FF}"/>
                  </a:ext>
                </a:extLst>
              </p:cNvPr>
              <p:cNvSpPr txBox="1"/>
              <p:nvPr/>
            </p:nvSpPr>
            <p:spPr>
              <a:xfrm>
                <a:off x="5716837" y="4463088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C6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D0C23C8-233F-45E4-848C-5E9EEC471721}"/>
                  </a:ext>
                </a:extLst>
              </p:cNvPr>
              <p:cNvSpPr txBox="1"/>
              <p:nvPr/>
            </p:nvSpPr>
            <p:spPr>
              <a:xfrm>
                <a:off x="5141137" y="4298852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C7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9735D5F-D484-473B-BBDC-6DB804A27936}"/>
                  </a:ext>
                </a:extLst>
              </p:cNvPr>
              <p:cNvSpPr txBox="1"/>
              <p:nvPr/>
            </p:nvSpPr>
            <p:spPr>
              <a:xfrm>
                <a:off x="5172234" y="2220070"/>
                <a:ext cx="1012084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6DFD865-7494-4C59-ABF8-137511AD65BD}"/>
                  </a:ext>
                </a:extLst>
              </p:cNvPr>
              <p:cNvSpPr txBox="1"/>
              <p:nvPr/>
            </p:nvSpPr>
            <p:spPr>
              <a:xfrm>
                <a:off x="4773658" y="2661476"/>
                <a:ext cx="1012084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42A97B7-97D9-4D79-A364-B824FB2DA2CE}"/>
                  </a:ext>
                </a:extLst>
              </p:cNvPr>
              <p:cNvSpPr txBox="1"/>
              <p:nvPr/>
            </p:nvSpPr>
            <p:spPr>
              <a:xfrm>
                <a:off x="4573602" y="3219189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C9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AC379B-CECB-48C8-B72E-DF39C6A8F8BA}"/>
                  </a:ext>
                </a:extLst>
              </p:cNvPr>
              <p:cNvSpPr txBox="1"/>
              <p:nvPr/>
            </p:nvSpPr>
            <p:spPr>
              <a:xfrm>
                <a:off x="4765942" y="3910798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C8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1CD67BD-620A-466B-AC91-2B540078EFC0}"/>
                  </a:ext>
                </a:extLst>
              </p:cNvPr>
              <p:cNvSpPr txBox="1"/>
              <p:nvPr/>
            </p:nvSpPr>
            <p:spPr>
              <a:xfrm>
                <a:off x="5715769" y="1955224"/>
                <a:ext cx="1012084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C12</a:t>
                </a: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FD173E-E65F-4991-B773-6491E8F26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10474" y="4116223"/>
              <a:ext cx="2633793" cy="266859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-988301" y="5121449"/>
              <a:ext cx="2028798" cy="72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solidFill>
                    <a:srgbClr val="1D1D1D"/>
                  </a:solidFill>
                </a:rPr>
                <a:t>PFCAs</a:t>
              </a:r>
              <a:endParaRPr lang="en-US" sz="1350" dirty="0">
                <a:solidFill>
                  <a:srgbClr val="1D1D1D"/>
                </a:solidFill>
              </a:endParaRPr>
            </a:p>
          </p:txBody>
        </p:sp>
        <p:pic>
          <p:nvPicPr>
            <p:cNvPr id="8" name="Picture 7" descr="2D Sketcher | ChemDoodle Web Components - Internet Explorer">
              <a:extLst>
                <a:ext uri="{FF2B5EF4-FFF2-40B4-BE49-F238E27FC236}">
                  <a16:creationId xmlns:a16="http://schemas.microsoft.com/office/drawing/2014/main" id="{46D31502-3690-4E06-B273-25B6BF076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46244">
              <a:off x="-3637202" y="2135966"/>
              <a:ext cx="3661061" cy="915931"/>
            </a:xfrm>
            <a:prstGeom prst="rect">
              <a:avLst/>
            </a:prstGeom>
          </p:spPr>
        </p:pic>
        <p:pic>
          <p:nvPicPr>
            <p:cNvPr id="13" name="Picture 12" descr="2D Sketcher | ChemDoodle Web Components - Internet Explorer">
              <a:extLst>
                <a:ext uri="{FF2B5EF4-FFF2-40B4-BE49-F238E27FC236}">
                  <a16:creationId xmlns:a16="http://schemas.microsoft.com/office/drawing/2014/main" id="{B0E561EA-C402-4D14-8F4E-EC9EB415D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053570">
              <a:off x="-3741397" y="6221061"/>
              <a:ext cx="2460689" cy="829957"/>
            </a:xfrm>
            <a:prstGeom prst="rect">
              <a:avLst/>
            </a:prstGeom>
          </p:spPr>
        </p:pic>
        <p:pic>
          <p:nvPicPr>
            <p:cNvPr id="17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C3EDFAD2-AA19-4B0D-8147-8FBFCBFF9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413072">
              <a:off x="197493" y="7032349"/>
              <a:ext cx="1794915" cy="836187"/>
            </a:xfrm>
            <a:prstGeom prst="rect">
              <a:avLst/>
            </a:prstGeom>
          </p:spPr>
        </p:pic>
        <p:pic>
          <p:nvPicPr>
            <p:cNvPr id="16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42C0E8C6-F800-4B67-8217-69D03B75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46430">
              <a:off x="983385" y="6064662"/>
              <a:ext cx="1426037" cy="84575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-2995938" y="920111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PFUnA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84102" y="8140342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PFPeA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762626" y="7398156"/>
              <a:ext cx="1353313" cy="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FF0000"/>
                  </a:solidFill>
                </a:rPr>
                <a:t>PFOA</a:t>
              </a:r>
              <a:endParaRPr lang="en-US" sz="965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Arrow: Circular 45">
            <a:extLst>
              <a:ext uri="{FF2B5EF4-FFF2-40B4-BE49-F238E27FC236}">
                <a16:creationId xmlns:a16="http://schemas.microsoft.com/office/drawing/2014/main" id="{C6517EC0-4840-4616-9372-EC912E02F978}"/>
              </a:ext>
            </a:extLst>
          </p:cNvPr>
          <p:cNvSpPr/>
          <p:nvPr/>
        </p:nvSpPr>
        <p:spPr>
          <a:xfrm rot="8400332" flipH="1">
            <a:off x="1044732" y="1472851"/>
            <a:ext cx="2700000" cy="2700000"/>
          </a:xfrm>
          <a:prstGeom prst="circularArrow">
            <a:avLst>
              <a:gd name="adj1" fmla="val 5482"/>
              <a:gd name="adj2" fmla="val 915917"/>
              <a:gd name="adj3" fmla="val 20554615"/>
              <a:gd name="adj4" fmla="val 3040890"/>
              <a:gd name="adj5" fmla="val 6833"/>
            </a:avLst>
          </a:prstGeom>
          <a:solidFill>
            <a:schemeClr val="accent1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1D1D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228FA58-37FF-488C-9B43-19A2DCE2AF79}"/>
              </a:ext>
            </a:extLst>
          </p:cNvPr>
          <p:cNvGrpSpPr>
            <a:grpSpLocks noChangeAspect="1"/>
          </p:cNvGrpSpPr>
          <p:nvPr/>
        </p:nvGrpSpPr>
        <p:grpSpPr>
          <a:xfrm>
            <a:off x="4851313" y="601174"/>
            <a:ext cx="3260450" cy="3787975"/>
            <a:chOff x="5397335" y="382212"/>
            <a:chExt cx="6995389" cy="8127208"/>
          </a:xfrm>
        </p:grpSpPr>
        <p:sp>
          <p:nvSpPr>
            <p:cNvPr id="3" name="Oval 2"/>
            <p:cNvSpPr/>
            <p:nvPr/>
          </p:nvSpPr>
          <p:spPr>
            <a:xfrm>
              <a:off x="7728416" y="3972902"/>
              <a:ext cx="2286705" cy="2269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5">
                <a:solidFill>
                  <a:prstClr val="white"/>
                </a:solidFill>
              </a:endParaRPr>
            </a:p>
          </p:txBody>
        </p:sp>
        <p:pic>
          <p:nvPicPr>
            <p:cNvPr id="20" name="Picture 19" descr="2D Sketcher | ChemDoodle Web Components - Internet Explorer">
              <a:extLst>
                <a:ext uri="{FF2B5EF4-FFF2-40B4-BE49-F238E27FC236}">
                  <a16:creationId xmlns:a16="http://schemas.microsoft.com/office/drawing/2014/main" id="{F17DB333-1C03-4D62-8A8E-938FAAF6C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951994" y="1738396"/>
              <a:ext cx="3507661" cy="982972"/>
            </a:xfrm>
            <a:prstGeom prst="rect">
              <a:avLst/>
            </a:prstGeom>
          </p:spPr>
        </p:pic>
        <p:pic>
          <p:nvPicPr>
            <p:cNvPr id="21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5B440793-1FF2-4865-BABE-43C6072EF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906919" y="6944550"/>
              <a:ext cx="1957401" cy="610478"/>
            </a:xfrm>
            <a:prstGeom prst="rect">
              <a:avLst/>
            </a:prstGeom>
          </p:spPr>
        </p:pic>
        <p:pic>
          <p:nvPicPr>
            <p:cNvPr id="23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DA9A1CF3-4026-4B25-9D41-0DF8821D0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7335" y="4773845"/>
              <a:ext cx="2201469" cy="570694"/>
            </a:xfrm>
            <a:prstGeom prst="rect">
              <a:avLst/>
            </a:prstGeom>
          </p:spPr>
        </p:pic>
        <p:pic>
          <p:nvPicPr>
            <p:cNvPr id="24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7CBBD1F1-4308-4172-8F19-A8D104CB7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4652">
              <a:off x="5598171" y="3426742"/>
              <a:ext cx="2358919" cy="713950"/>
            </a:xfrm>
            <a:prstGeom prst="rect">
              <a:avLst/>
            </a:prstGeom>
          </p:spPr>
        </p:pic>
        <p:pic>
          <p:nvPicPr>
            <p:cNvPr id="28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2B9F2EF0-FEB2-4EB2-9175-34020BAFB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377115">
              <a:off x="9015563" y="6762990"/>
              <a:ext cx="2199073" cy="668858"/>
            </a:xfrm>
            <a:prstGeom prst="rect">
              <a:avLst/>
            </a:prstGeom>
          </p:spPr>
        </p:pic>
        <p:pic>
          <p:nvPicPr>
            <p:cNvPr id="29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04587F0E-855A-4CC1-A243-D1C609EC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17902" y="4743341"/>
              <a:ext cx="1342339" cy="8135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458294" y="286921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PFDS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08429" y="6755075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FF0000"/>
                  </a:solidFill>
                </a:rPr>
                <a:t>PFOS</a:t>
              </a:r>
              <a:endParaRPr lang="en-US" sz="965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98259" y="5014174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PFPrS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2823" y="799270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PFHxS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63008" y="3705224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PFES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18274" y="7535035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PFPeS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938449" y="3019210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PFMS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57423" y="38221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PFDoS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02165" y="1258963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PFUnS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20023" y="536172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PFNS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B1EE43D-556A-487E-9836-BE7D24E6BD7E}"/>
                </a:ext>
              </a:extLst>
            </p:cNvPr>
            <p:cNvGrpSpPr/>
            <p:nvPr/>
          </p:nvGrpSpPr>
          <p:grpSpPr>
            <a:xfrm>
              <a:off x="7616484" y="3905645"/>
              <a:ext cx="2676517" cy="2496309"/>
              <a:chOff x="4573602" y="1955224"/>
              <a:chExt cx="3015399" cy="3111208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08CCEB-8624-4D7B-B5A7-DD749938A8E1}"/>
                  </a:ext>
                </a:extLst>
              </p:cNvPr>
              <p:cNvSpPr txBox="1"/>
              <p:nvPr/>
            </p:nvSpPr>
            <p:spPr>
              <a:xfrm>
                <a:off x="6347315" y="2128757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2AA75F3-344E-4E61-A6FA-19090AB9A35F}"/>
                  </a:ext>
                </a:extLst>
              </p:cNvPr>
              <p:cNvSpPr txBox="1"/>
              <p:nvPr/>
            </p:nvSpPr>
            <p:spPr>
              <a:xfrm>
                <a:off x="6628193" y="2588090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654C9B0-C55E-450A-B3A5-1FCF59C1DEC4}"/>
                  </a:ext>
                </a:extLst>
              </p:cNvPr>
              <p:cNvSpPr txBox="1"/>
              <p:nvPr/>
            </p:nvSpPr>
            <p:spPr>
              <a:xfrm>
                <a:off x="6762905" y="3791365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A3C4667-461F-4168-A701-70B01390F917}"/>
                  </a:ext>
                </a:extLst>
              </p:cNvPr>
              <p:cNvSpPr txBox="1"/>
              <p:nvPr/>
            </p:nvSpPr>
            <p:spPr>
              <a:xfrm>
                <a:off x="6384044" y="4334817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D0C23C8-233F-45E4-848C-5E9EEC471721}"/>
                  </a:ext>
                </a:extLst>
              </p:cNvPr>
              <p:cNvSpPr txBox="1"/>
              <p:nvPr/>
            </p:nvSpPr>
            <p:spPr>
              <a:xfrm>
                <a:off x="5141137" y="4298854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C7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735D5F-D484-473B-BBDC-6DB804A27936}"/>
                  </a:ext>
                </a:extLst>
              </p:cNvPr>
              <p:cNvSpPr txBox="1"/>
              <p:nvPr/>
            </p:nvSpPr>
            <p:spPr>
              <a:xfrm>
                <a:off x="5172236" y="2220070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6DFD865-7494-4C59-ABF8-137511AD65BD}"/>
                  </a:ext>
                </a:extLst>
              </p:cNvPr>
              <p:cNvSpPr txBox="1"/>
              <p:nvPr/>
            </p:nvSpPr>
            <p:spPr>
              <a:xfrm>
                <a:off x="4773658" y="2661476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42A97B7-97D9-4D79-A364-B824FB2DA2CE}"/>
                  </a:ext>
                </a:extLst>
              </p:cNvPr>
              <p:cNvSpPr txBox="1"/>
              <p:nvPr/>
            </p:nvSpPr>
            <p:spPr>
              <a:xfrm>
                <a:off x="4573602" y="3219189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8AC379B-CECB-48C8-B72E-DF39C6A8F8BA}"/>
                  </a:ext>
                </a:extLst>
              </p:cNvPr>
              <p:cNvSpPr txBox="1"/>
              <p:nvPr/>
            </p:nvSpPr>
            <p:spPr>
              <a:xfrm>
                <a:off x="4765939" y="3910800"/>
                <a:ext cx="826096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C8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CD67BD-620A-466B-AC91-2B540078EFC0}"/>
                  </a:ext>
                </a:extLst>
              </p:cNvPr>
              <p:cNvSpPr txBox="1"/>
              <p:nvPr/>
            </p:nvSpPr>
            <p:spPr>
              <a:xfrm>
                <a:off x="5715768" y="1955224"/>
                <a:ext cx="1012083" cy="731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78" dirty="0">
                    <a:solidFill>
                      <a:srgbClr val="1D1D1D"/>
                    </a:solidFill>
                  </a:rPr>
                  <a:t>C12</a:t>
                </a: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9FD173E-E65F-4991-B773-6491E8F26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7283" y="3922460"/>
              <a:ext cx="2274209" cy="23553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165309" y="4817742"/>
              <a:ext cx="1282443" cy="643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>
                  <a:solidFill>
                    <a:srgbClr val="1D1D1D"/>
                  </a:solidFill>
                </a:rPr>
                <a:t>PFSAs</a:t>
              </a:r>
              <a:endParaRPr lang="en-US" sz="1350" dirty="0">
                <a:solidFill>
                  <a:srgbClr val="1D1D1D"/>
                </a:solidFill>
              </a:endParaRPr>
            </a:p>
          </p:txBody>
        </p:sp>
        <p:pic>
          <p:nvPicPr>
            <p:cNvPr id="22" name="Picture 21" descr="2D Sketcher | ChemDoodle Web Components - Internet Explorer">
              <a:extLst>
                <a:ext uri="{FF2B5EF4-FFF2-40B4-BE49-F238E27FC236}">
                  <a16:creationId xmlns:a16="http://schemas.microsoft.com/office/drawing/2014/main" id="{17C8FD08-BC65-4368-AE3C-1397EC912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21600">
              <a:off x="6085068" y="2372024"/>
              <a:ext cx="2881339" cy="753350"/>
            </a:xfrm>
            <a:prstGeom prst="rect">
              <a:avLst/>
            </a:prstGeom>
          </p:spPr>
        </p:pic>
        <p:pic>
          <p:nvPicPr>
            <p:cNvPr id="26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621F89F7-61D3-4AAF-ADCA-292D61228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20454">
              <a:off x="5789239" y="5806079"/>
              <a:ext cx="2107081" cy="750714"/>
            </a:xfrm>
            <a:prstGeom prst="rect">
              <a:avLst/>
            </a:prstGeom>
          </p:spPr>
        </p:pic>
        <p:pic>
          <p:nvPicPr>
            <p:cNvPr id="25" name="Content Placeholder 4" descr="2D Sketcher | ChemDoodle Web Components - Internet Explorer">
              <a:extLst>
                <a:ext uri="{FF2B5EF4-FFF2-40B4-BE49-F238E27FC236}">
                  <a16:creationId xmlns:a16="http://schemas.microsoft.com/office/drawing/2014/main" id="{E96C0876-742C-4D55-B8D0-61E02AC2D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418298">
              <a:off x="6693592" y="6682079"/>
              <a:ext cx="1957401" cy="66997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699398" y="7792372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 err="1">
                  <a:solidFill>
                    <a:srgbClr val="1D1D1D"/>
                  </a:solidFill>
                </a:rPr>
                <a:t>PFHpS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pic>
          <p:nvPicPr>
            <p:cNvPr id="30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49719594-F30B-4882-ABA8-F3768D55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33508">
              <a:off x="9794668" y="5745285"/>
              <a:ext cx="1594519" cy="69086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763008" y="6467533"/>
              <a:ext cx="1194465" cy="5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5" dirty="0">
                  <a:solidFill>
                    <a:srgbClr val="1D1D1D"/>
                  </a:solidFill>
                </a:rPr>
                <a:t>PFBS</a:t>
              </a:r>
              <a:endParaRPr lang="en-US" sz="965" dirty="0">
                <a:solidFill>
                  <a:srgbClr val="1D1D1D"/>
                </a:solidFill>
              </a:endParaRPr>
            </a:p>
          </p:txBody>
        </p:sp>
        <p:pic>
          <p:nvPicPr>
            <p:cNvPr id="27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2E181DD7-C661-4423-A4E3-8D6721344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20079">
              <a:off x="9834798" y="3838374"/>
              <a:ext cx="1022736" cy="774408"/>
            </a:xfrm>
            <a:prstGeom prst="rect">
              <a:avLst/>
            </a:prstGeom>
          </p:spPr>
        </p:pic>
        <p:pic>
          <p:nvPicPr>
            <p:cNvPr id="19" name="Content Placeholder 7" descr="2D Sketcher | ChemDoodle Web Components - Internet Explorer">
              <a:extLst>
                <a:ext uri="{FF2B5EF4-FFF2-40B4-BE49-F238E27FC236}">
                  <a16:creationId xmlns:a16="http://schemas.microsoft.com/office/drawing/2014/main" id="{58703A47-EE83-4CEC-BA49-6F3F5C7B0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387554">
              <a:off x="9295568" y="3257084"/>
              <a:ext cx="834996" cy="683609"/>
            </a:xfrm>
            <a:prstGeom prst="rect">
              <a:avLst/>
            </a:prstGeom>
          </p:spPr>
        </p:pic>
      </p:grpSp>
      <p:sp>
        <p:nvSpPr>
          <p:cNvPr id="100" name="Arrow: Circular 99">
            <a:extLst>
              <a:ext uri="{FF2B5EF4-FFF2-40B4-BE49-F238E27FC236}">
                <a16:creationId xmlns:a16="http://schemas.microsoft.com/office/drawing/2014/main" id="{61F3548E-0D50-4679-A449-44347F1FF380}"/>
              </a:ext>
            </a:extLst>
          </p:cNvPr>
          <p:cNvSpPr/>
          <p:nvPr/>
        </p:nvSpPr>
        <p:spPr>
          <a:xfrm rot="6821876" flipH="1">
            <a:off x="5120263" y="1378330"/>
            <a:ext cx="2700000" cy="2700000"/>
          </a:xfrm>
          <a:prstGeom prst="circularArrow">
            <a:avLst>
              <a:gd name="adj1" fmla="val 5482"/>
              <a:gd name="adj2" fmla="val 915917"/>
              <a:gd name="adj3" fmla="val 20554615"/>
              <a:gd name="adj4" fmla="val 1552218"/>
              <a:gd name="adj5" fmla="val 6833"/>
            </a:avLst>
          </a:prstGeom>
          <a:solidFill>
            <a:schemeClr val="accent1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1D1D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D409439-F387-4DFA-82CB-A129537194DE}"/>
              </a:ext>
            </a:extLst>
          </p:cNvPr>
          <p:cNvSpPr/>
          <p:nvPr/>
        </p:nvSpPr>
        <p:spPr>
          <a:xfrm>
            <a:off x="3816300" y="4601455"/>
            <a:ext cx="586948" cy="249949"/>
          </a:xfrm>
          <a:prstGeom prst="rect">
            <a:avLst/>
          </a:prstGeom>
          <a:solidFill>
            <a:schemeClr val="accent1">
              <a:alpha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DCE05CB-98D1-4F41-9E7E-3D5C5E255F02}"/>
              </a:ext>
            </a:extLst>
          </p:cNvPr>
          <p:cNvSpPr txBox="1"/>
          <p:nvPr/>
        </p:nvSpPr>
        <p:spPr>
          <a:xfrm>
            <a:off x="4441416" y="4608379"/>
            <a:ext cx="2526445" cy="279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GB" sz="1350" dirty="0" err="1">
                <a:solidFill>
                  <a:srgbClr val="1D1D1D"/>
                </a:solidFill>
              </a:rPr>
              <a:t>Oplosbaarheid</a:t>
            </a:r>
            <a:endParaRPr lang="en-GB" sz="1350" dirty="0">
              <a:solidFill>
                <a:srgbClr val="1D1D1D"/>
              </a:solidFill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2958FEAD-ABB3-4CFB-A7C1-A6700BF93BAC}"/>
              </a:ext>
            </a:extLst>
          </p:cNvPr>
          <p:cNvSpPr txBox="1">
            <a:spLocks/>
          </p:cNvSpPr>
          <p:nvPr/>
        </p:nvSpPr>
        <p:spPr>
          <a:xfrm>
            <a:off x="332643" y="283500"/>
            <a:ext cx="6303901" cy="472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E4610F"/>
                </a:solidFill>
              </a:rPr>
              <a:t>Solubility</a:t>
            </a:r>
            <a:endParaRPr lang="en-US" sz="2400" dirty="0">
              <a:solidFill>
                <a:srgbClr val="E4610F"/>
              </a:solidFill>
            </a:endParaRPr>
          </a:p>
        </p:txBody>
      </p:sp>
      <p:sp>
        <p:nvSpPr>
          <p:cNvPr id="87" name="Footer Placeholder">
            <a:extLst>
              <a:ext uri="{FF2B5EF4-FFF2-40B4-BE49-F238E27FC236}">
                <a16:creationId xmlns:a16="http://schemas.microsoft.com/office/drawing/2014/main" id="{23ED98BA-691E-4F00-93A0-54F00489B2E6}"/>
              </a:ext>
            </a:extLst>
          </p:cNvPr>
          <p:cNvSpPr txBox="1">
            <a:spLocks/>
          </p:cNvSpPr>
          <p:nvPr/>
        </p:nvSpPr>
        <p:spPr>
          <a:xfrm>
            <a:off x="3318723" y="4964182"/>
            <a:ext cx="2507456" cy="189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>
                <a:solidFill>
                  <a:srgbClr val="B3B3B3"/>
                </a:solidFill>
                <a:ea typeface="Calibri" panose="020F0502020204030204" pitchFamily="34" charset="0"/>
              </a:rPr>
              <a:t>Property of Arcadis, all rights reserved </a:t>
            </a:r>
            <a:endParaRPr lang="en-US" sz="825" dirty="0">
              <a:solidFill>
                <a:srgbClr val="B3B3B3"/>
              </a:solidFill>
            </a:endParaRPr>
          </a:p>
          <a:p>
            <a:pPr algn="ctr"/>
            <a:endParaRPr lang="en-US" sz="825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10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0" grpId="0" animBg="1"/>
      <p:bldP spid="103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F3D2EE-CF99-4FC2-AF66-2D229BE68771}"/>
              </a:ext>
            </a:extLst>
          </p:cNvPr>
          <p:cNvSpPr txBox="1">
            <a:spLocks/>
          </p:cNvSpPr>
          <p:nvPr/>
        </p:nvSpPr>
        <p:spPr>
          <a:xfrm>
            <a:off x="3318723" y="4964182"/>
            <a:ext cx="2507456" cy="189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>
                <a:solidFill>
                  <a:schemeClr val="bg2"/>
                </a:solidFill>
                <a:ea typeface="Calibri" panose="020F0502020204030204" pitchFamily="34" charset="0"/>
              </a:rPr>
              <a:t>Property of Arcadis, all rights reserved </a:t>
            </a:r>
            <a:endParaRPr lang="en-US" sz="825" dirty="0">
              <a:solidFill>
                <a:schemeClr val="bg2"/>
              </a:solidFill>
            </a:endParaRPr>
          </a:p>
          <a:p>
            <a:pPr algn="ctr"/>
            <a:endParaRPr lang="en-US" sz="825" dirty="0">
              <a:solidFill>
                <a:srgbClr val="1D1D1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C858E5-9752-473A-8CA4-9E61E3F1B510}"/>
              </a:ext>
            </a:extLst>
          </p:cNvPr>
          <p:cNvSpPr txBox="1">
            <a:spLocks/>
          </p:cNvSpPr>
          <p:nvPr/>
        </p:nvSpPr>
        <p:spPr>
          <a:xfrm>
            <a:off x="332644" y="376723"/>
            <a:ext cx="6274890" cy="676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TOP Analyse op </a:t>
            </a:r>
            <a:r>
              <a:rPr lang="en-GB" sz="2400" dirty="0" err="1"/>
              <a:t>puur</a:t>
            </a:r>
            <a:r>
              <a:rPr lang="en-GB" sz="2400" dirty="0"/>
              <a:t> </a:t>
            </a:r>
            <a:r>
              <a:rPr lang="en-GB" sz="2400" dirty="0" err="1"/>
              <a:t>blusschuimmengsels</a:t>
            </a:r>
            <a:endParaRPr lang="en-GB" sz="24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EECC095-B841-4BC4-A3F8-0D20D2FA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43558"/>
            <a:ext cx="867489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24" y="1060724"/>
            <a:ext cx="6124553" cy="37026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E4281D-2281-4479-8EC3-B05DFB687D28}"/>
              </a:ext>
            </a:extLst>
          </p:cNvPr>
          <p:cNvSpPr txBox="1">
            <a:spLocks/>
          </p:cNvSpPr>
          <p:nvPr/>
        </p:nvSpPr>
        <p:spPr>
          <a:xfrm>
            <a:off x="332644" y="376723"/>
            <a:ext cx="6274890" cy="676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TOP Analyse op </a:t>
            </a:r>
            <a:r>
              <a:rPr lang="en-GB" sz="2400" dirty="0" err="1"/>
              <a:t>oppervlaktewatermonsters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blusschuimincident</a:t>
            </a:r>
            <a:endParaRPr lang="en-GB" sz="2400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A3AED31F-E366-424F-9D68-454C0D142091}"/>
              </a:ext>
            </a:extLst>
          </p:cNvPr>
          <p:cNvSpPr txBox="1">
            <a:spLocks/>
          </p:cNvSpPr>
          <p:nvPr/>
        </p:nvSpPr>
        <p:spPr>
          <a:xfrm>
            <a:off x="3318723" y="4964182"/>
            <a:ext cx="2507456" cy="189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>
                <a:solidFill>
                  <a:schemeClr val="bg2"/>
                </a:solidFill>
                <a:ea typeface="Calibri" panose="020F0502020204030204" pitchFamily="34" charset="0"/>
              </a:rPr>
              <a:t>Property of Arcadis, all rights reserved </a:t>
            </a:r>
            <a:endParaRPr lang="en-US" sz="825" dirty="0">
              <a:solidFill>
                <a:schemeClr val="bg2"/>
              </a:solidFill>
            </a:endParaRPr>
          </a:p>
          <a:p>
            <a:pPr algn="ctr"/>
            <a:endParaRPr lang="en-US" sz="825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7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DE70-F42C-4882-A2A2-71AF449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36" y="475060"/>
            <a:ext cx="7850189" cy="428625"/>
          </a:xfrm>
        </p:spPr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</a:rPr>
              <a:t>In </a:t>
            </a:r>
            <a:r>
              <a:rPr lang="en-GB" sz="2400" b="1" dirty="0" err="1">
                <a:solidFill>
                  <a:schemeClr val="accent1"/>
                </a:solidFill>
              </a:rPr>
              <a:t>welke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productieprocessen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komen</a:t>
            </a:r>
            <a:r>
              <a:rPr lang="en-GB" sz="2400" b="1" dirty="0">
                <a:solidFill>
                  <a:schemeClr val="accent1"/>
                </a:solidFill>
              </a:rPr>
              <a:t> PFAS </a:t>
            </a:r>
            <a:r>
              <a:rPr lang="en-GB" sz="2400" b="1" dirty="0" err="1">
                <a:solidFill>
                  <a:schemeClr val="accent1"/>
                </a:solidFill>
              </a:rPr>
              <a:t>voor</a:t>
            </a:r>
            <a:r>
              <a:rPr lang="en-GB" sz="2400" b="1" dirty="0">
                <a:solidFill>
                  <a:schemeClr val="accent1"/>
                </a:solidFill>
              </a:rPr>
              <a:t>?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CF0DB-F717-4FB4-A04B-40218BD4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4391-D1B8-42D3-9F6B-8C31FF6CC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419622"/>
            <a:ext cx="7847901" cy="2941241"/>
          </a:xfrm>
        </p:spPr>
        <p:txBody>
          <a:bodyPr/>
          <a:lstStyle/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43BEEE-6080-4014-BA17-CD7667FFA479}"/>
              </a:ext>
            </a:extLst>
          </p:cNvPr>
          <p:cNvSpPr txBox="1"/>
          <p:nvPr/>
        </p:nvSpPr>
        <p:spPr>
          <a:xfrm>
            <a:off x="590136" y="1059582"/>
            <a:ext cx="7956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Productie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verwerking</a:t>
            </a:r>
            <a:r>
              <a:rPr lang="en-US" sz="2000" dirty="0"/>
              <a:t> </a:t>
            </a:r>
            <a:r>
              <a:rPr lang="en-US" sz="2000" dirty="0" err="1"/>
              <a:t>fluor</a:t>
            </a:r>
            <a:r>
              <a:rPr lang="en-US" sz="2000" dirty="0"/>
              <a:t> </a:t>
            </a:r>
            <a:r>
              <a:rPr lang="en-US" sz="2000" dirty="0" err="1"/>
              <a:t>polymeren</a:t>
            </a:r>
            <a:r>
              <a:rPr lang="en-US" sz="2000" dirty="0"/>
              <a:t> (</a:t>
            </a:r>
            <a:r>
              <a:rPr lang="en-US" sz="2000" dirty="0" err="1"/>
              <a:t>o.a</a:t>
            </a:r>
            <a:r>
              <a:rPr lang="en-US" sz="2000" dirty="0"/>
              <a:t>. Teflon)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Galvanische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Textiel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Halfgeleider</a:t>
            </a:r>
            <a:r>
              <a:rPr lang="en-US" sz="2000" dirty="0"/>
              <a:t>-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foto-industrie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Papier </a:t>
            </a:r>
            <a:r>
              <a:rPr lang="en-US" sz="2000" dirty="0" err="1"/>
              <a:t>industrie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Lak-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Verf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Brandblusschuim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Afvalverwerking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Land-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tuinbouw</a:t>
            </a:r>
            <a:endParaRPr lang="en-US" sz="20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E3AE1D-F4D3-4957-9F21-B791661B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125076"/>
            <a:ext cx="2127219" cy="27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7822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-wb-presentatie">
  <a:themeElements>
    <a:clrScheme name="Witteveen+Bos">
      <a:dk1>
        <a:srgbClr val="000000"/>
      </a:dk1>
      <a:lt1>
        <a:srgbClr val="FFFFFF"/>
      </a:lt1>
      <a:dk2>
        <a:srgbClr val="F3F7FC"/>
      </a:dk2>
      <a:lt2>
        <a:srgbClr val="FFFFFF"/>
      </a:lt2>
      <a:accent1>
        <a:srgbClr val="005D76"/>
      </a:accent1>
      <a:accent2>
        <a:srgbClr val="81D0F7"/>
      </a:accent2>
      <a:accent3>
        <a:srgbClr val="0097D9"/>
      </a:accent3>
      <a:accent4>
        <a:srgbClr val="15292F"/>
      </a:accent4>
      <a:accent5>
        <a:srgbClr val="BDE5FB"/>
      </a:accent5>
      <a:accent6>
        <a:srgbClr val="49B5E4"/>
      </a:accent6>
      <a:hlink>
        <a:srgbClr val="005D7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nieuwe-wb-presentatie-16-9</Template>
  <TotalTime>8585</TotalTime>
  <Words>891</Words>
  <Application>Microsoft Office PowerPoint</Application>
  <PresentationFormat>Diavoorstelling (16:9)</PresentationFormat>
  <Paragraphs>315</Paragraphs>
  <Slides>18</Slides>
  <Notes>4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Semibold</vt:lpstr>
      <vt:lpstr>Verdana</vt:lpstr>
      <vt:lpstr>nieuwe-wb-presentatie</vt:lpstr>
      <vt:lpstr>PowerPoint-presentatie</vt:lpstr>
      <vt:lpstr>PowerPoint-presentatie</vt:lpstr>
      <vt:lpstr>Per- en poly Fluor Alkyl Stoffen, PFAS</vt:lpstr>
      <vt:lpstr>PFAS Eigenschappen</vt:lpstr>
      <vt:lpstr>PowerPoint-presentatie</vt:lpstr>
      <vt:lpstr>PowerPoint-presentatie</vt:lpstr>
      <vt:lpstr>PowerPoint-presentatie</vt:lpstr>
      <vt:lpstr>PowerPoint-presentatie</vt:lpstr>
      <vt:lpstr>In welke productieprocessen komen PFAS voor?</vt:lpstr>
      <vt:lpstr>PowerPoint-presentatie</vt:lpstr>
      <vt:lpstr>Conceptueel model</vt:lpstr>
      <vt:lpstr>Conceptueel model</vt:lpstr>
      <vt:lpstr>Conceptueel model </vt:lpstr>
      <vt:lpstr>Waar hebben we PFAS gemeten: (Grond-)water </vt:lpstr>
      <vt:lpstr>Waar hebben we PFAS gemeten: Grond</vt:lpstr>
      <vt:lpstr>Ervaringen, vragen, discussie….</vt:lpstr>
      <vt:lpstr>Stellingen:</vt:lpstr>
      <vt:lpstr>PowerPoint-presentatie</vt:lpstr>
    </vt:vector>
  </TitlesOfParts>
  <Company>Witteveen+Bos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Jonc6@witbo.nl</dc:creator>
  <cp:lastModifiedBy>Hans Slenders</cp:lastModifiedBy>
  <cp:revision>68</cp:revision>
  <cp:lastPrinted>2014-10-08T14:54:58Z</cp:lastPrinted>
  <dcterms:created xsi:type="dcterms:W3CDTF">2018-06-07T13:50:26Z</dcterms:created>
  <dcterms:modified xsi:type="dcterms:W3CDTF">2018-12-13T10:13:47Z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</Properties>
</file>